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8" r:id="rId3"/>
    <p:sldId id="256"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BA4E950-3018-4663-A8BF-DC9F7DD3EEA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B3129-881D-46EA-9DE5-446BB86F6D52}" type="datetimeFigureOut">
              <a:rPr lang="en-US" smtClean="0"/>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3129-881D-46EA-9DE5-446BB86F6D52}" type="datetimeFigureOut">
              <a:rPr lang="en-US" smtClean="0"/>
              <a:t>10/26/2013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B3129-881D-46EA-9DE5-446BB86F6D52}" type="datetimeFigureOut">
              <a:rPr lang="en-US" smtClean="0"/>
              <a:t>10/26/2013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B3129-881D-46EA-9DE5-446BB86F6D52}" type="datetimeFigureOut">
              <a:rPr lang="en-US" smtClean="0"/>
              <a:t>10/26/2013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B3129-881D-46EA-9DE5-446BB86F6D52}" type="datetimeFigureOut">
              <a:rPr lang="en-US" smtClean="0"/>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B3129-881D-46EA-9DE5-446BB86F6D52}" type="datetimeFigureOut">
              <a:rPr lang="en-US" smtClean="0"/>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4E950-3018-4663-A8BF-DC9F7DD3EE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A4E950-3018-4663-A8BF-DC9F7DD3EEA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BA4E950-3018-4663-A8BF-DC9F7DD3EEA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A4E950-3018-4663-A8BF-DC9F7DD3EE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BEB3129-881D-46EA-9DE5-446BB86F6D52}" type="datetimeFigureOut">
              <a:rPr lang="en-US" smtClean="0"/>
              <a:t>10/26/2013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A4E950-3018-4663-A8BF-DC9F7DD3EEA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BEB3129-881D-46EA-9DE5-446BB86F6D52}" type="datetimeFigureOut">
              <a:rPr lang="en-US" smtClean="0"/>
              <a:t>10/26/2013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BA4E950-3018-4663-A8BF-DC9F7DD3EEA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B3129-881D-46EA-9DE5-446BB86F6D52}" type="datetimeFigureOut">
              <a:rPr lang="en-US" smtClean="0"/>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4E950-3018-4663-A8BF-DC9F7DD3EE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11.bin"/></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16.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Hatchet</a:t>
            </a:r>
            <a:endParaRPr lang="en-US" dirty="0"/>
          </a:p>
        </p:txBody>
      </p:sp>
      <p:sp>
        <p:nvSpPr>
          <p:cNvPr id="3" name="Content Placeholder 2"/>
          <p:cNvSpPr>
            <a:spLocks noGrp="1"/>
          </p:cNvSpPr>
          <p:nvPr>
            <p:ph idx="1"/>
          </p:nvPr>
        </p:nvSpPr>
        <p:spPr/>
        <p:txBody>
          <a:bodyPr/>
          <a:lstStyle/>
          <a:p>
            <a:pPr>
              <a:buNone/>
            </a:pPr>
            <a:r>
              <a:rPr lang="en-US" dirty="0" smtClean="0"/>
              <a:t>Determination and Perseverance</a:t>
            </a:r>
          </a:p>
          <a:p>
            <a:pPr>
              <a:buNone/>
            </a:pPr>
            <a:endParaRPr lang="en-US" dirty="0" smtClean="0"/>
          </a:p>
          <a:p>
            <a:pPr>
              <a:buNone/>
            </a:pPr>
            <a:r>
              <a:rPr lang="en-US" dirty="0" smtClean="0"/>
              <a:t>Unit 2 </a:t>
            </a:r>
          </a:p>
          <a:p>
            <a:pPr>
              <a:buNone/>
            </a:pPr>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dirty="0" smtClean="0"/>
              <a:t>Acquire new vocabulary</a:t>
            </a:r>
          </a:p>
          <a:p>
            <a:r>
              <a:rPr lang="en-US" dirty="0" smtClean="0"/>
              <a:t>Use quotation marks in dialogue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Standards</a:t>
            </a:r>
            <a:endParaRPr lang="en-US" dirty="0"/>
          </a:p>
        </p:txBody>
      </p:sp>
      <p:sp>
        <p:nvSpPr>
          <p:cNvPr id="3" name="Content Placeholder 2"/>
          <p:cNvSpPr>
            <a:spLocks noGrp="1"/>
          </p:cNvSpPr>
          <p:nvPr>
            <p:ph idx="1"/>
          </p:nvPr>
        </p:nvSpPr>
        <p:spPr/>
        <p:txBody>
          <a:bodyPr/>
          <a:lstStyle/>
          <a:p>
            <a:pPr>
              <a:buNone/>
            </a:pPr>
            <a:r>
              <a:rPr lang="en-US" dirty="0" smtClean="0"/>
              <a:t>ELACC6RL2:</a:t>
            </a:r>
          </a:p>
          <a:p>
            <a:pPr>
              <a:buNone/>
            </a:pPr>
            <a:r>
              <a:rPr lang="en-US" dirty="0" smtClean="0"/>
              <a:t>ELACC6RL3:</a:t>
            </a:r>
          </a:p>
          <a:p>
            <a:pPr>
              <a:buNone/>
            </a:pPr>
            <a:r>
              <a:rPr lang="en-US" dirty="0" smtClean="0"/>
              <a:t>ELACC6RL4:</a:t>
            </a:r>
          </a:p>
          <a:p>
            <a:pPr>
              <a:buNone/>
            </a:pPr>
            <a:r>
              <a:rPr lang="en-US" dirty="0" smtClean="0"/>
              <a:t>ELACC6RL6:</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Foreshadow- to show beforehand</a:t>
            </a:r>
          </a:p>
          <a:p>
            <a:r>
              <a:rPr lang="en-US" dirty="0" smtClean="0"/>
              <a:t>Imagery- formation of a mental picture using words</a:t>
            </a:r>
          </a:p>
          <a:p>
            <a:r>
              <a:rPr lang="en-US" dirty="0" smtClean="0"/>
              <a:t>Point of View- the position of the narrator in relation to the story</a:t>
            </a:r>
          </a:p>
          <a:p>
            <a:r>
              <a:rPr lang="en-US" dirty="0" smtClean="0"/>
              <a:t>Third Person (Omniscient)- having complete or unlimited knowledge of events in the story</a:t>
            </a:r>
          </a:p>
          <a:p>
            <a:r>
              <a:rPr lang="en-US" dirty="0" smtClean="0"/>
              <a:t>Conflict- a struggle or clash between opposing characters or forces</a:t>
            </a:r>
          </a:p>
          <a:p>
            <a:r>
              <a:rPr lang="en-US" dirty="0" smtClean="0"/>
              <a:t>Internal Conflict- struggle between opposing desires or emotions inside a person</a:t>
            </a:r>
          </a:p>
          <a:p>
            <a:r>
              <a:rPr lang="en-US" dirty="0" smtClean="0"/>
              <a:t>External Conflict- struggle between a character and some outside force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Hatchet</a:t>
            </a:r>
            <a:br>
              <a:rPr lang="en-US" dirty="0" smtClean="0"/>
            </a:br>
            <a:endParaRPr lang="en-US" dirty="0"/>
          </a:p>
        </p:txBody>
      </p:sp>
      <p:sp>
        <p:nvSpPr>
          <p:cNvPr id="3" name="Content Placeholder 2"/>
          <p:cNvSpPr>
            <a:spLocks noGrp="1"/>
          </p:cNvSpPr>
          <p:nvPr>
            <p:ph idx="1"/>
          </p:nvPr>
        </p:nvSpPr>
        <p:spPr/>
        <p:txBody>
          <a:bodyPr/>
          <a:lstStyle/>
          <a:p>
            <a:r>
              <a:rPr lang="en-US" dirty="0" smtClean="0"/>
              <a:t>Read Chapters 1 &amp; 2 aloud as a class</a:t>
            </a:r>
          </a:p>
          <a:p>
            <a:r>
              <a:rPr lang="en-US" dirty="0" smtClean="0"/>
              <a:t>Introduce Foreshadowing Chart &amp; Figurative Language/Imagery Chart</a:t>
            </a:r>
          </a:p>
          <a:p>
            <a:r>
              <a:rPr lang="en-US" dirty="0" smtClean="0"/>
              <a:t>Do a few examples together</a:t>
            </a:r>
          </a:p>
          <a:p>
            <a:r>
              <a:rPr lang="en-US" dirty="0" smtClean="0"/>
              <a:t>Students find 4 examples of figurative language to add to their chart</a:t>
            </a:r>
          </a:p>
          <a:p>
            <a:r>
              <a:rPr lang="en-US" dirty="0" smtClean="0"/>
              <a:t>Students find 3 examples of foreshadowing for each chapter to add to their chart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Hatchet (Ch 1 &amp; 2)</a:t>
            </a:r>
            <a:endParaRPr lang="en-US" dirty="0"/>
          </a:p>
        </p:txBody>
      </p:sp>
      <p:sp>
        <p:nvSpPr>
          <p:cNvPr id="3" name="Content Placeholder 2"/>
          <p:cNvSpPr>
            <a:spLocks noGrp="1"/>
          </p:cNvSpPr>
          <p:nvPr>
            <p:ph idx="1"/>
          </p:nvPr>
        </p:nvSpPr>
        <p:spPr/>
        <p:txBody>
          <a:bodyPr/>
          <a:lstStyle/>
          <a:p>
            <a:r>
              <a:rPr lang="en-US" dirty="0" smtClean="0"/>
              <a:t>Discuss the following in small groups:</a:t>
            </a:r>
          </a:p>
          <a:p>
            <a:pPr lvl="1"/>
            <a:r>
              <a:rPr lang="en-US" dirty="0" smtClean="0"/>
              <a:t>How does foreshadowing and imagery help the reader better understand the events in a story?</a:t>
            </a:r>
          </a:p>
          <a:p>
            <a:pPr lvl="1"/>
            <a:r>
              <a:rPr lang="en-US" dirty="0" smtClean="0"/>
              <a:t>What point of view is this story written in?  How do you know?</a:t>
            </a:r>
          </a:p>
          <a:p>
            <a:pPr lvl="1">
              <a:buNone/>
            </a:pPr>
            <a:r>
              <a:rPr lang="en-US" dirty="0" smtClean="0"/>
              <a:t>Discuss dialogue used in chapters 1 &amp; 2</a:t>
            </a:r>
          </a:p>
          <a:p>
            <a:pPr lvl="1">
              <a:buNone/>
            </a:pPr>
            <a:r>
              <a:rPr lang="en-US" dirty="0" smtClean="0"/>
              <a:t>	</a:t>
            </a:r>
            <a:r>
              <a:rPr lang="en-US" dirty="0" smtClean="0"/>
              <a:t>Notice indentations of paragraphs as each new person speaks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8080" cy="1143000"/>
          </a:xfrm>
        </p:spPr>
        <p:txBody>
          <a:bodyPr>
            <a:normAutofit/>
          </a:bodyPr>
          <a:lstStyle/>
          <a:p>
            <a:r>
              <a:rPr lang="en-US" dirty="0" smtClean="0"/>
              <a:t>Hatchet Chapters 3 &amp;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chapters 3 &amp; 4 silently by yourselves</a:t>
            </a:r>
          </a:p>
          <a:p>
            <a:r>
              <a:rPr lang="en-US" dirty="0" smtClean="0"/>
              <a:t>Fill out the foreshadowing chart (2 per chapter) and figurative language chart (4 per chapter) as you read.</a:t>
            </a:r>
          </a:p>
          <a:p>
            <a:r>
              <a:rPr lang="en-US" dirty="0" smtClean="0"/>
              <a:t>With your neighbor discuss the following:</a:t>
            </a:r>
          </a:p>
          <a:p>
            <a:pPr lvl="1"/>
            <a:r>
              <a:rPr lang="en-US" dirty="0" smtClean="0"/>
              <a:t>What is meant by the passage, “he was gone, gone from it all, spiraling out into the world, spiraling out into nothing? Nothing.” (p. 28)?</a:t>
            </a:r>
          </a:p>
          <a:p>
            <a:pPr lvl="1"/>
            <a:r>
              <a:rPr lang="en-US" dirty="0" smtClean="0"/>
              <a:t>What is the passage trying to tell us about what is happening to Brian?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Hatchet Lesson 3</a:t>
            </a:r>
            <a:endParaRPr lang="en-US" dirty="0"/>
          </a:p>
        </p:txBody>
      </p:sp>
      <p:sp>
        <p:nvSpPr>
          <p:cNvPr id="3" name="Content Placeholder 2"/>
          <p:cNvSpPr>
            <a:spLocks noGrp="1"/>
          </p:cNvSpPr>
          <p:nvPr>
            <p:ph idx="1"/>
          </p:nvPr>
        </p:nvSpPr>
        <p:spPr/>
        <p:txBody>
          <a:bodyPr/>
          <a:lstStyle/>
          <a:p>
            <a:pPr>
              <a:buNone/>
            </a:pPr>
            <a:r>
              <a:rPr lang="en-US" dirty="0" smtClean="0"/>
              <a:t>Essential Question:  How does a writer use language devices for specific effects in his writing?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a:t>
            </a:r>
            <a:br>
              <a:rPr lang="en-US" dirty="0" smtClean="0"/>
            </a:br>
            <a:endParaRPr lang="en-US" dirty="0"/>
          </a:p>
        </p:txBody>
      </p:sp>
      <p:sp>
        <p:nvSpPr>
          <p:cNvPr id="3" name="Content Placeholder 2"/>
          <p:cNvSpPr>
            <a:spLocks noGrp="1"/>
          </p:cNvSpPr>
          <p:nvPr>
            <p:ph idx="1"/>
          </p:nvPr>
        </p:nvSpPr>
        <p:spPr/>
        <p:txBody>
          <a:bodyPr/>
          <a:lstStyle/>
          <a:p>
            <a:r>
              <a:rPr lang="en-US" dirty="0" smtClean="0"/>
              <a:t>Present various types of pronouns</a:t>
            </a:r>
          </a:p>
          <a:p>
            <a:r>
              <a:rPr lang="en-US" dirty="0" smtClean="0"/>
              <a:t>Cite examples of figurative language</a:t>
            </a:r>
          </a:p>
          <a:p>
            <a:r>
              <a:rPr lang="en-US" dirty="0" smtClean="0"/>
              <a:t>Cite examples of foreshadowing</a:t>
            </a:r>
          </a:p>
          <a:p>
            <a:r>
              <a:rPr lang="en-US" dirty="0" smtClean="0"/>
              <a:t>Present habitat multimedia presentation with source cards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dirty="0" smtClean="0"/>
              <a:t>ELACC6RL1:</a:t>
            </a:r>
          </a:p>
          <a:p>
            <a:r>
              <a:rPr lang="en-US" dirty="0" smtClean="0"/>
              <a:t>ELACC6RL3:</a:t>
            </a:r>
          </a:p>
          <a:p>
            <a:r>
              <a:rPr lang="en-US" dirty="0" smtClean="0"/>
              <a:t>ELACC6RL5:</a:t>
            </a:r>
          </a:p>
          <a:p>
            <a:r>
              <a:rPr lang="en-US" dirty="0" smtClean="0"/>
              <a:t>ELACC6W6:</a:t>
            </a:r>
          </a:p>
          <a:p>
            <a:r>
              <a:rPr lang="en-US" dirty="0" smtClean="0"/>
              <a:t>ELACC6SL4:</a:t>
            </a:r>
          </a:p>
          <a:p>
            <a:r>
              <a:rPr lang="en-US" dirty="0" smtClean="0"/>
              <a:t>ELACC6SL5:</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Figurative Language- language that contains figures of speech</a:t>
            </a:r>
          </a:p>
          <a:p>
            <a:r>
              <a:rPr lang="en-US" dirty="0" smtClean="0"/>
              <a:t>Personification- giving a human characteristic to a non-human object</a:t>
            </a:r>
          </a:p>
          <a:p>
            <a:r>
              <a:rPr lang="en-US" dirty="0" smtClean="0"/>
              <a:t>Simile- compares two things using like or as</a:t>
            </a:r>
          </a:p>
          <a:p>
            <a:r>
              <a:rPr lang="en-US" dirty="0" smtClean="0"/>
              <a:t>Repetition- a word, sound, or phrase that repeats over and over</a:t>
            </a:r>
          </a:p>
          <a:p>
            <a:r>
              <a:rPr lang="en-US" dirty="0" smtClean="0"/>
              <a:t>Metaphor- compares two things without using like or as</a:t>
            </a:r>
          </a:p>
          <a:p>
            <a:r>
              <a:rPr lang="en-US" dirty="0" smtClean="0"/>
              <a:t>Pronoun- used in place of a noun</a:t>
            </a:r>
          </a:p>
          <a:p>
            <a:r>
              <a:rPr lang="en-US" dirty="0" smtClean="0"/>
              <a:t>Habitat- a place where someone or something lives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br>
              <a:rPr lang="en-US" dirty="0" smtClean="0"/>
            </a:br>
            <a:r>
              <a:rPr lang="en-US" dirty="0" smtClean="0"/>
              <a:t>Essential Question</a:t>
            </a:r>
            <a:endParaRPr lang="en-US" dirty="0"/>
          </a:p>
        </p:txBody>
      </p:sp>
      <p:sp>
        <p:nvSpPr>
          <p:cNvPr id="3" name="Subtitle 2"/>
          <p:cNvSpPr>
            <a:spLocks noGrp="1"/>
          </p:cNvSpPr>
          <p:nvPr>
            <p:ph type="subTitle" idx="1"/>
          </p:nvPr>
        </p:nvSpPr>
        <p:spPr/>
        <p:txBody>
          <a:bodyPr/>
          <a:lstStyle/>
          <a:p>
            <a:r>
              <a:rPr lang="en-US" dirty="0" smtClean="0"/>
              <a:t>What do I know about survival skills?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Personification, Similes, Metaphors</a:t>
            </a:r>
            <a:endParaRPr lang="en-US" dirty="0"/>
          </a:p>
        </p:txBody>
      </p:sp>
      <p:sp>
        <p:nvSpPr>
          <p:cNvPr id="3" name="Content Placeholder 2"/>
          <p:cNvSpPr>
            <a:spLocks noGrp="1"/>
          </p:cNvSpPr>
          <p:nvPr>
            <p:ph idx="1"/>
          </p:nvPr>
        </p:nvSpPr>
        <p:spPr/>
        <p:txBody>
          <a:bodyPr/>
          <a:lstStyle/>
          <a:p>
            <a:r>
              <a:rPr lang="en-US" dirty="0" smtClean="0"/>
              <a:t>Link a video here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Song-Test </a:t>
            </a:r>
            <a:r>
              <a:rPr lang="en-US" dirty="0" err="1" smtClean="0"/>
              <a:t>tba</a:t>
            </a:r>
            <a:endParaRPr lang="en-US" dirty="0"/>
          </a:p>
        </p:txBody>
      </p:sp>
      <p:sp>
        <p:nvSpPr>
          <p:cNvPr id="3" name="Content Placeholder 2"/>
          <p:cNvSpPr>
            <a:spLocks noGrp="1"/>
          </p:cNvSpPr>
          <p:nvPr>
            <p:ph idx="1"/>
          </p:nvPr>
        </p:nvSpPr>
        <p:spPr/>
        <p:txBody>
          <a:bodyPr/>
          <a:lstStyle/>
          <a:p>
            <a:r>
              <a:rPr lang="en-US" sz="2400" dirty="0" smtClean="0"/>
              <a:t>Sung to the tune of “Mary Had a Little Lamb”</a:t>
            </a:r>
          </a:p>
          <a:p>
            <a:endParaRPr lang="en-US" dirty="0"/>
          </a:p>
        </p:txBody>
      </p:sp>
      <p:graphicFrame>
        <p:nvGraphicFramePr>
          <p:cNvPr id="4" name="Table 3"/>
          <p:cNvGraphicFramePr>
            <a:graphicFrameLocks noGrp="1"/>
          </p:cNvGraphicFramePr>
          <p:nvPr/>
        </p:nvGraphicFramePr>
        <p:xfrm>
          <a:off x="1828800" y="1981200"/>
          <a:ext cx="6096000" cy="44805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I, me, my, mine</a:t>
                      </a:r>
                      <a:endParaRPr lang="en-US" dirty="0"/>
                    </a:p>
                  </a:txBody>
                  <a:tcPr/>
                </a:tc>
                <a:tc>
                  <a:txBody>
                    <a:bodyPr/>
                    <a:lstStyle/>
                    <a:p>
                      <a:r>
                        <a:rPr lang="en-US" dirty="0" smtClean="0"/>
                        <a:t>He, him, his</a:t>
                      </a:r>
                      <a:endParaRPr lang="en-US" dirty="0"/>
                    </a:p>
                  </a:txBody>
                  <a:tcPr/>
                </a:tc>
                <a:tc>
                  <a:txBody>
                    <a:bodyPr/>
                    <a:lstStyle/>
                    <a:p>
                      <a:r>
                        <a:rPr lang="en-US" dirty="0" smtClean="0"/>
                        <a:t>We, us, our,</a:t>
                      </a:r>
                      <a:r>
                        <a:rPr lang="en-US" baseline="0" dirty="0" smtClean="0"/>
                        <a:t> ours</a:t>
                      </a:r>
                      <a:endParaRPr lang="en-US" dirty="0"/>
                    </a:p>
                  </a:txBody>
                  <a:tcPr/>
                </a:tc>
                <a:tc>
                  <a:txBody>
                    <a:bodyPr/>
                    <a:lstStyle/>
                    <a:p>
                      <a:r>
                        <a:rPr lang="en-US" dirty="0" smtClean="0"/>
                        <a:t>Now I know the</a:t>
                      </a:r>
                      <a:endParaRPr lang="en-US" dirty="0"/>
                    </a:p>
                  </a:txBody>
                  <a:tcPr/>
                </a:tc>
              </a:tr>
              <a:tr h="370840">
                <a:tc>
                  <a:txBody>
                    <a:bodyPr/>
                    <a:lstStyle/>
                    <a:p>
                      <a:r>
                        <a:rPr lang="en-US" dirty="0" smtClean="0"/>
                        <a:t>You, your, yours</a:t>
                      </a:r>
                      <a:endParaRPr lang="en-US" dirty="0"/>
                    </a:p>
                  </a:txBody>
                  <a:tcPr/>
                </a:tc>
                <a:tc>
                  <a:txBody>
                    <a:bodyPr/>
                    <a:lstStyle/>
                    <a:p>
                      <a:r>
                        <a:rPr lang="en-US" dirty="0" smtClean="0"/>
                        <a:t>She, her, hers</a:t>
                      </a:r>
                      <a:endParaRPr lang="en-US" dirty="0"/>
                    </a:p>
                  </a:txBody>
                  <a:tcPr/>
                </a:tc>
                <a:tc>
                  <a:txBody>
                    <a:bodyPr/>
                    <a:lstStyle/>
                    <a:p>
                      <a:r>
                        <a:rPr lang="en-US" dirty="0" smtClean="0"/>
                        <a:t>They, them, their</a:t>
                      </a:r>
                      <a:endParaRPr lang="en-US" dirty="0"/>
                    </a:p>
                  </a:txBody>
                  <a:tcPr/>
                </a:tc>
                <a:tc>
                  <a:txBody>
                    <a:bodyPr/>
                    <a:lstStyle/>
                    <a:p>
                      <a:r>
                        <a:rPr lang="en-US" dirty="0" smtClean="0"/>
                        <a:t>personal</a:t>
                      </a:r>
                      <a:endParaRPr lang="en-US" dirty="0"/>
                    </a:p>
                  </a:txBody>
                  <a:tcPr/>
                </a:tc>
              </a:tr>
              <a:tr h="370840">
                <a:tc>
                  <a:txBody>
                    <a:bodyPr/>
                    <a:lstStyle/>
                    <a:p>
                      <a:r>
                        <a:rPr lang="en-US" dirty="0" smtClean="0"/>
                        <a:t>You, your,</a:t>
                      </a:r>
                      <a:r>
                        <a:rPr lang="en-US" baseline="0" dirty="0" smtClean="0"/>
                        <a:t> yours</a:t>
                      </a:r>
                      <a:endParaRPr lang="en-US" dirty="0"/>
                    </a:p>
                  </a:txBody>
                  <a:tcPr/>
                </a:tc>
                <a:tc>
                  <a:txBody>
                    <a:bodyPr/>
                    <a:lstStyle/>
                    <a:p>
                      <a:r>
                        <a:rPr lang="en-US" dirty="0" smtClean="0"/>
                        <a:t>She,</a:t>
                      </a:r>
                      <a:r>
                        <a:rPr lang="en-US" baseline="0" dirty="0" smtClean="0"/>
                        <a:t> her, hers</a:t>
                      </a:r>
                      <a:endParaRPr lang="en-US" dirty="0"/>
                    </a:p>
                  </a:txBody>
                  <a:tcPr/>
                </a:tc>
                <a:tc>
                  <a:txBody>
                    <a:bodyPr/>
                    <a:lstStyle/>
                    <a:p>
                      <a:r>
                        <a:rPr lang="en-US" dirty="0" smtClean="0"/>
                        <a:t>They, them,</a:t>
                      </a:r>
                      <a:r>
                        <a:rPr lang="en-US" baseline="0" dirty="0" smtClean="0"/>
                        <a:t> their</a:t>
                      </a:r>
                      <a:endParaRPr lang="en-US" dirty="0"/>
                    </a:p>
                  </a:txBody>
                  <a:tcPr/>
                </a:tc>
                <a:tc>
                  <a:txBody>
                    <a:bodyPr/>
                    <a:lstStyle/>
                    <a:p>
                      <a:r>
                        <a:rPr lang="en-US" dirty="0" smtClean="0"/>
                        <a:t>personal</a:t>
                      </a:r>
                      <a:endParaRPr lang="en-US" dirty="0"/>
                    </a:p>
                  </a:txBody>
                  <a:tcPr/>
                </a:tc>
              </a:tr>
              <a:tr h="370840">
                <a:tc>
                  <a:txBody>
                    <a:bodyPr/>
                    <a:lstStyle/>
                    <a:p>
                      <a:r>
                        <a:rPr lang="en-US" dirty="0" smtClean="0"/>
                        <a:t>You, your,</a:t>
                      </a:r>
                      <a:r>
                        <a:rPr lang="en-US" baseline="0" dirty="0" smtClean="0"/>
                        <a:t> yours</a:t>
                      </a:r>
                      <a:endParaRPr lang="en-US" dirty="0"/>
                    </a:p>
                  </a:txBody>
                  <a:tcPr/>
                </a:tc>
                <a:tc>
                  <a:txBody>
                    <a:bodyPr/>
                    <a:lstStyle/>
                    <a:p>
                      <a:r>
                        <a:rPr lang="en-US" dirty="0" smtClean="0"/>
                        <a:t>She,  her, hers</a:t>
                      </a:r>
                      <a:endParaRPr lang="en-US" dirty="0"/>
                    </a:p>
                  </a:txBody>
                  <a:tcPr/>
                </a:tc>
                <a:tc>
                  <a:txBody>
                    <a:bodyPr/>
                    <a:lstStyle/>
                    <a:p>
                      <a:r>
                        <a:rPr lang="en-US" dirty="0" smtClean="0"/>
                        <a:t>They, them, their</a:t>
                      </a:r>
                      <a:endParaRPr lang="en-US" dirty="0"/>
                    </a:p>
                  </a:txBody>
                  <a:tcPr/>
                </a:tc>
                <a:tc>
                  <a:txBody>
                    <a:bodyPr/>
                    <a:lstStyle/>
                    <a:p>
                      <a:r>
                        <a:rPr lang="en-US" dirty="0" smtClean="0"/>
                        <a:t>personal</a:t>
                      </a:r>
                      <a:endParaRPr lang="en-US" dirty="0"/>
                    </a:p>
                  </a:txBody>
                  <a:tcPr/>
                </a:tc>
              </a:tr>
              <a:tr h="370840">
                <a:tc>
                  <a:txBody>
                    <a:bodyPr/>
                    <a:lstStyle/>
                    <a:p>
                      <a:r>
                        <a:rPr lang="en-US" dirty="0" smtClean="0"/>
                        <a:t>I, me, my, mine</a:t>
                      </a:r>
                      <a:endParaRPr lang="en-US" dirty="0"/>
                    </a:p>
                  </a:txBody>
                  <a:tcPr/>
                </a:tc>
                <a:tc>
                  <a:txBody>
                    <a:bodyPr/>
                    <a:lstStyle/>
                    <a:p>
                      <a:r>
                        <a:rPr lang="en-US" dirty="0" smtClean="0"/>
                        <a:t>He, him, his</a:t>
                      </a:r>
                      <a:endParaRPr lang="en-US" dirty="0"/>
                    </a:p>
                  </a:txBody>
                  <a:tcPr/>
                </a:tc>
                <a:tc>
                  <a:txBody>
                    <a:bodyPr/>
                    <a:lstStyle/>
                    <a:p>
                      <a:r>
                        <a:rPr lang="en-US" dirty="0" smtClean="0"/>
                        <a:t>We, us, our, ours</a:t>
                      </a:r>
                      <a:endParaRPr lang="en-US" dirty="0"/>
                    </a:p>
                  </a:txBody>
                  <a:tcPr/>
                </a:tc>
                <a:tc>
                  <a:txBody>
                    <a:bodyPr/>
                    <a:lstStyle/>
                    <a:p>
                      <a:r>
                        <a:rPr lang="en-US" dirty="0" smtClean="0"/>
                        <a:t>Now I know the </a:t>
                      </a:r>
                      <a:endParaRPr lang="en-US" dirty="0"/>
                    </a:p>
                  </a:txBody>
                  <a:tcPr/>
                </a:tc>
              </a:tr>
              <a:tr h="370840">
                <a:tc>
                  <a:txBody>
                    <a:bodyPr/>
                    <a:lstStyle/>
                    <a:p>
                      <a:r>
                        <a:rPr lang="en-US" dirty="0" smtClean="0"/>
                        <a:t>You, your, yours</a:t>
                      </a:r>
                      <a:endParaRPr lang="en-US" dirty="0"/>
                    </a:p>
                  </a:txBody>
                  <a:tcPr/>
                </a:tc>
                <a:tc>
                  <a:txBody>
                    <a:bodyPr/>
                    <a:lstStyle/>
                    <a:p>
                      <a:r>
                        <a:rPr lang="en-US" dirty="0" smtClean="0"/>
                        <a:t>She, her,</a:t>
                      </a:r>
                      <a:r>
                        <a:rPr lang="en-US" baseline="0" dirty="0" smtClean="0"/>
                        <a:t> hers</a:t>
                      </a:r>
                      <a:endParaRPr lang="en-US" dirty="0"/>
                    </a:p>
                  </a:txBody>
                  <a:tcPr/>
                </a:tc>
                <a:tc>
                  <a:txBody>
                    <a:bodyPr/>
                    <a:lstStyle/>
                    <a:p>
                      <a:r>
                        <a:rPr lang="en-US" dirty="0" smtClean="0"/>
                        <a:t>They, them, their</a:t>
                      </a:r>
                      <a:endParaRPr lang="en-US" dirty="0"/>
                    </a:p>
                  </a:txBody>
                  <a:tcPr/>
                </a:tc>
                <a:tc>
                  <a:txBody>
                    <a:bodyPr/>
                    <a:lstStyle/>
                    <a:p>
                      <a:r>
                        <a:rPr lang="en-US" dirty="0" smtClean="0"/>
                        <a:t>personal</a:t>
                      </a:r>
                      <a:endParaRPr lang="en-US" dirty="0"/>
                    </a:p>
                  </a:txBody>
                  <a:tcPr/>
                </a:tc>
              </a:tr>
              <a:tr h="370840">
                <a:tc>
                  <a:txBody>
                    <a:bodyPr/>
                    <a:lstStyle/>
                    <a:p>
                      <a:r>
                        <a:rPr lang="en-US" dirty="0" smtClean="0"/>
                        <a:t>The personal pronouns</a:t>
                      </a:r>
                      <a:endParaRPr lang="en-US" dirty="0"/>
                    </a:p>
                  </a:txBody>
                  <a:tcPr/>
                </a:tc>
                <a:tc>
                  <a:txBody>
                    <a:bodyPr/>
                    <a:lstStyle/>
                    <a:p>
                      <a:r>
                        <a:rPr lang="en-US" dirty="0" smtClean="0"/>
                        <a:t>It and its</a:t>
                      </a:r>
                      <a:endParaRPr lang="en-US" dirty="0"/>
                    </a:p>
                  </a:txBody>
                  <a:tcPr/>
                </a:tc>
                <a:tc>
                  <a:txBody>
                    <a:bodyPr/>
                    <a:lstStyle/>
                    <a:p>
                      <a:r>
                        <a:rPr lang="en-US" dirty="0" smtClean="0"/>
                        <a:t>And theirs</a:t>
                      </a:r>
                      <a:endParaRPr lang="en-US" dirty="0"/>
                    </a:p>
                  </a:txBody>
                  <a:tcPr/>
                </a:tc>
                <a:tc>
                  <a:txBody>
                    <a:bodyPr/>
                    <a:lstStyle/>
                    <a:p>
                      <a:r>
                        <a:rPr lang="en-US" dirty="0" smtClean="0"/>
                        <a:t>pronouns</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Create a timeline to demonstrate six events in chronological order that have happened to Brian since leaving New York (chapters 1-4)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Writing</a:t>
            </a:r>
            <a:endParaRPr lang="en-US" dirty="0"/>
          </a:p>
        </p:txBody>
      </p:sp>
      <p:sp>
        <p:nvSpPr>
          <p:cNvPr id="3" name="Content Placeholder 2"/>
          <p:cNvSpPr>
            <a:spLocks noGrp="1"/>
          </p:cNvSpPr>
          <p:nvPr>
            <p:ph idx="1"/>
          </p:nvPr>
        </p:nvSpPr>
        <p:spPr/>
        <p:txBody>
          <a:bodyPr/>
          <a:lstStyle/>
          <a:p>
            <a:r>
              <a:rPr lang="en-US" dirty="0" smtClean="0"/>
              <a:t>Why does the author write the word “secret” with a capital letter?</a:t>
            </a:r>
          </a:p>
          <a:p>
            <a:r>
              <a:rPr lang="en-US" dirty="0" smtClean="0"/>
              <a:t>How does Brian’s parents’ divorce make him question his identity?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Discussion the following with your neighbor:</a:t>
            </a:r>
          </a:p>
          <a:p>
            <a:pPr lvl="1"/>
            <a:r>
              <a:rPr lang="en-US" dirty="0" smtClean="0"/>
              <a:t>What are some skills that Brian might need to have in order to survive in the wilderness?  (list 5 or more)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Choose 2-3 students per group</a:t>
            </a:r>
          </a:p>
          <a:p>
            <a:r>
              <a:rPr lang="en-US" dirty="0" smtClean="0"/>
              <a:t>Research survival skills needed in different habitats</a:t>
            </a:r>
          </a:p>
          <a:p>
            <a:r>
              <a:rPr lang="en-US" dirty="0" smtClean="0"/>
              <a:t>You only have 5 items in your backpack.  What 5 items would best benefit you in the climate you are in?</a:t>
            </a:r>
          </a:p>
          <a:p>
            <a:r>
              <a:rPr lang="en-US" dirty="0" smtClean="0"/>
              <a:t>You will present your findings to the class in a multi-media presentation of your choice (</a:t>
            </a:r>
            <a:r>
              <a:rPr lang="en-US" dirty="0" err="1" smtClean="0"/>
              <a:t>powerpoint</a:t>
            </a:r>
            <a:r>
              <a:rPr lang="en-US" dirty="0" smtClean="0"/>
              <a:t>, </a:t>
            </a:r>
            <a:r>
              <a:rPr lang="en-US" dirty="0" err="1" smtClean="0"/>
              <a:t>prezi</a:t>
            </a:r>
            <a:r>
              <a:rPr lang="en-US" dirty="0" smtClean="0"/>
              <a:t>, </a:t>
            </a:r>
            <a:r>
              <a:rPr lang="en-US" dirty="0" err="1" smtClean="0"/>
              <a:t>animoto</a:t>
            </a:r>
            <a:r>
              <a:rPr lang="en-US" dirty="0" smtClean="0"/>
              <a:t>, </a:t>
            </a:r>
            <a:r>
              <a:rPr lang="en-US" dirty="0" err="1" smtClean="0"/>
              <a:t>blabberize</a:t>
            </a:r>
            <a:r>
              <a:rPr lang="en-US" dirty="0" smtClean="0"/>
              <a:t>, </a:t>
            </a:r>
            <a:r>
              <a:rPr lang="en-US" dirty="0" err="1" smtClean="0"/>
              <a:t>xtranormal</a:t>
            </a:r>
            <a:r>
              <a:rPr lang="en-US" dirty="0" smtClean="0"/>
              <a:t>, </a:t>
            </a:r>
            <a:r>
              <a:rPr lang="en-US" dirty="0" err="1" smtClean="0"/>
              <a:t>fotobabble</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 Cards need to include: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Author</a:t>
            </a:r>
          </a:p>
          <a:p>
            <a:r>
              <a:rPr lang="en-US" dirty="0" smtClean="0"/>
              <a:t>Title of article (if you use one)</a:t>
            </a:r>
          </a:p>
          <a:p>
            <a:r>
              <a:rPr lang="en-US" dirty="0" smtClean="0"/>
              <a:t>Title of book</a:t>
            </a:r>
          </a:p>
          <a:p>
            <a:r>
              <a:rPr lang="en-US" dirty="0" smtClean="0"/>
              <a:t>Volume number (if you use encyclopedia)</a:t>
            </a:r>
          </a:p>
          <a:p>
            <a:r>
              <a:rPr lang="en-US" dirty="0" smtClean="0"/>
              <a:t>Editor (if you have one)</a:t>
            </a:r>
          </a:p>
          <a:p>
            <a:r>
              <a:rPr lang="en-US" dirty="0" smtClean="0"/>
              <a:t>City</a:t>
            </a:r>
          </a:p>
          <a:p>
            <a:r>
              <a:rPr lang="en-US" dirty="0" smtClean="0"/>
              <a:t>Publishing company</a:t>
            </a:r>
          </a:p>
          <a:p>
            <a:r>
              <a:rPr lang="en-US" dirty="0" smtClean="0"/>
              <a:t>Copyright year</a:t>
            </a:r>
          </a:p>
          <a:p>
            <a:r>
              <a:rPr lang="en-US" dirty="0" smtClean="0"/>
              <a:t>Pages of the source used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 Selections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Antarctic/Antarctica</a:t>
            </a:r>
          </a:p>
          <a:p>
            <a:r>
              <a:rPr lang="en-US" dirty="0" smtClean="0"/>
              <a:t>Grasslands/Prairie:  Kansas, Dakotas, Nebraska, Oklahoma, Iowa</a:t>
            </a:r>
          </a:p>
          <a:p>
            <a:r>
              <a:rPr lang="en-US" dirty="0" err="1" smtClean="0"/>
              <a:t>Shrublands</a:t>
            </a:r>
            <a:r>
              <a:rPr lang="en-US" dirty="0" smtClean="0"/>
              <a:t>:  Australia</a:t>
            </a:r>
          </a:p>
          <a:p>
            <a:r>
              <a:rPr lang="en-US" dirty="0" smtClean="0"/>
              <a:t>Deserts:  Ethiopia</a:t>
            </a:r>
          </a:p>
          <a:p>
            <a:r>
              <a:rPr lang="en-US" dirty="0" smtClean="0"/>
              <a:t>Mountains:  India/Mt. Everest</a:t>
            </a:r>
          </a:p>
          <a:p>
            <a:r>
              <a:rPr lang="en-US" dirty="0" smtClean="0"/>
              <a:t>Wetlands: Thailand</a:t>
            </a:r>
          </a:p>
          <a:p>
            <a:r>
              <a:rPr lang="en-US" dirty="0" smtClean="0"/>
              <a:t>Temperate Rain Forest:  New Zealand</a:t>
            </a:r>
          </a:p>
          <a:p>
            <a:r>
              <a:rPr lang="en-US" dirty="0" smtClean="0"/>
              <a:t>Islands:  Hawaii</a:t>
            </a:r>
          </a:p>
          <a:p>
            <a:r>
              <a:rPr lang="en-US" dirty="0" smtClean="0"/>
              <a:t>Rain Forest: Brazil</a:t>
            </a:r>
          </a:p>
          <a:p>
            <a:r>
              <a:rPr lang="en-US" dirty="0" smtClean="0"/>
              <a:t>Taiga: Russia/Siberia</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Hatchet:  Lesson 4</a:t>
            </a:r>
            <a:endParaRPr lang="en-US" dirty="0"/>
          </a:p>
        </p:txBody>
      </p:sp>
      <p:sp>
        <p:nvSpPr>
          <p:cNvPr id="3" name="Content Placeholder 2"/>
          <p:cNvSpPr>
            <a:spLocks noGrp="1"/>
          </p:cNvSpPr>
          <p:nvPr>
            <p:ph idx="1"/>
          </p:nvPr>
        </p:nvSpPr>
        <p:spPr/>
        <p:txBody>
          <a:bodyPr/>
          <a:lstStyle/>
          <a:p>
            <a:r>
              <a:rPr lang="en-US" dirty="0" smtClean="0"/>
              <a:t>Chapters 7-9</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How do authors develop characters?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dirty="0" smtClean="0"/>
              <a:t>ELACC6RL1:  Cite textual evidence to support analysis of what the text says explicitly as well as inferences drawn from the text.</a:t>
            </a:r>
          </a:p>
          <a:p>
            <a:r>
              <a:rPr lang="en-US" dirty="0" smtClean="0"/>
              <a:t>ELACC6RL6:</a:t>
            </a:r>
          </a:p>
          <a:p>
            <a:r>
              <a:rPr lang="en-US" dirty="0" smtClean="0"/>
              <a:t>ELACC6SL2:</a:t>
            </a:r>
          </a:p>
          <a:p>
            <a:r>
              <a:rPr lang="en-US" dirty="0" smtClean="0"/>
              <a:t>ELACC6SL6:</a:t>
            </a:r>
          </a:p>
          <a:p>
            <a:r>
              <a:rPr lang="en-US" dirty="0" smtClean="0"/>
              <a:t>ELACC6W10:</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dirty="0" smtClean="0"/>
              <a:t>Compare and contrast characters</a:t>
            </a:r>
          </a:p>
          <a:p>
            <a:r>
              <a:rPr lang="en-US" dirty="0" smtClean="0"/>
              <a:t>Present research findings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dirty="0" smtClean="0"/>
              <a:t>ELACC6RL5:</a:t>
            </a:r>
          </a:p>
          <a:p>
            <a:r>
              <a:rPr lang="en-US" dirty="0" smtClean="0"/>
              <a:t>ELACC6RL6:</a:t>
            </a:r>
          </a:p>
          <a:p>
            <a:r>
              <a:rPr lang="en-US" dirty="0" smtClean="0"/>
              <a:t>ELACC6RL7:</a:t>
            </a:r>
          </a:p>
          <a:p>
            <a:r>
              <a:rPr lang="en-US" dirty="0" smtClean="0"/>
              <a:t>ELACC6W7:</a:t>
            </a:r>
          </a:p>
          <a:p>
            <a:r>
              <a:rPr lang="en-US" dirty="0" smtClean="0"/>
              <a:t>ELACC6W8:</a:t>
            </a:r>
          </a:p>
          <a:p>
            <a:r>
              <a:rPr lang="en-US" dirty="0" smtClean="0"/>
              <a:t>ELACC6SL4:</a:t>
            </a:r>
          </a:p>
          <a:p>
            <a:r>
              <a:rPr lang="en-US" dirty="0" smtClean="0"/>
              <a:t>ELACC6SL5:</a:t>
            </a:r>
          </a:p>
          <a:p>
            <a:r>
              <a:rPr lang="en-US" dirty="0" smtClean="0"/>
              <a:t>ELACC6SL2: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Chapters 7-9</a:t>
            </a:r>
            <a:endParaRPr lang="en-US" dirty="0"/>
          </a:p>
        </p:txBody>
      </p:sp>
      <p:sp>
        <p:nvSpPr>
          <p:cNvPr id="3" name="Content Placeholder 2"/>
          <p:cNvSpPr>
            <a:spLocks noGrp="1"/>
          </p:cNvSpPr>
          <p:nvPr>
            <p:ph idx="1"/>
          </p:nvPr>
        </p:nvSpPr>
        <p:spPr/>
        <p:txBody>
          <a:bodyPr/>
          <a:lstStyle/>
          <a:p>
            <a:r>
              <a:rPr lang="en-US" dirty="0" smtClean="0"/>
              <a:t>Discussion</a:t>
            </a:r>
          </a:p>
          <a:p>
            <a:r>
              <a:rPr lang="en-US" dirty="0" smtClean="0"/>
              <a:t>At the end of Chapter 7, when the rain is pouring down, Brian feels much different from how he had felt in the morning.  Why?</a:t>
            </a:r>
          </a:p>
          <a:p>
            <a:r>
              <a:rPr lang="en-US" dirty="0" smtClean="0"/>
              <a:t>Read Chapters 8 &amp; 9</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Castaway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 Tom Hanks movie &amp; how he makes a fire.</a:t>
            </a:r>
          </a:p>
          <a:p>
            <a:r>
              <a:rPr lang="en-US" dirty="0" smtClean="0"/>
              <a:t>Discuss what he did to make the fire.</a:t>
            </a:r>
          </a:p>
          <a:p>
            <a:r>
              <a:rPr lang="en-US" dirty="0" smtClean="0"/>
              <a:t>What worked best?</a:t>
            </a:r>
          </a:p>
          <a:p>
            <a:r>
              <a:rPr lang="en-US" dirty="0" smtClean="0"/>
              <a:t>What didn’t work?</a:t>
            </a:r>
          </a:p>
          <a:p>
            <a:r>
              <a:rPr lang="en-US" dirty="0" smtClean="0"/>
              <a:t>Compare this strategy to the one Brian used.</a:t>
            </a:r>
          </a:p>
          <a:p>
            <a:r>
              <a:rPr lang="en-US" dirty="0" smtClean="0"/>
              <a:t>What importance did creating a fire have for Brian?</a:t>
            </a:r>
          </a:p>
          <a:p>
            <a:r>
              <a:rPr lang="en-US" dirty="0" smtClean="0"/>
              <a:t>Why?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 Chart</a:t>
            </a:r>
            <a:endParaRPr lang="en-US" dirty="0"/>
          </a:p>
        </p:txBody>
      </p:sp>
      <p:sp>
        <p:nvSpPr>
          <p:cNvPr id="3" name="Content Placeholder 2"/>
          <p:cNvSpPr>
            <a:spLocks noGrp="1"/>
          </p:cNvSpPr>
          <p:nvPr>
            <p:ph idx="1"/>
          </p:nvPr>
        </p:nvSpPr>
        <p:spPr/>
        <p:txBody>
          <a:bodyPr/>
          <a:lstStyle/>
          <a:p>
            <a:r>
              <a:rPr lang="en-US" dirty="0" smtClean="0"/>
              <a:t>Use a character trait chart or a t-chart to compare Tom Hanks’ character to Brian. What similar character traits did they each demonstrate that helped them survive in their situations?</a:t>
            </a:r>
          </a:p>
          <a:p>
            <a:r>
              <a:rPr lang="en-US" dirty="0" smtClean="0"/>
              <a:t>Would Brian have reacted the same way had he crashed on an island as opposed to the Canadian wilderness?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dirty="0" smtClean="0"/>
              <a:t>Complete Survival Presentations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6</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Hatchet</a:t>
            </a:r>
            <a:endParaRPr lang="en-US" dirty="0"/>
          </a:p>
        </p:txBody>
      </p:sp>
      <p:sp>
        <p:nvSpPr>
          <p:cNvPr id="3" name="Content Placeholder 2"/>
          <p:cNvSpPr>
            <a:spLocks noGrp="1"/>
          </p:cNvSpPr>
          <p:nvPr>
            <p:ph idx="1"/>
          </p:nvPr>
        </p:nvSpPr>
        <p:spPr/>
        <p:txBody>
          <a:bodyPr/>
          <a:lstStyle/>
          <a:p>
            <a:r>
              <a:rPr lang="en-US" dirty="0" smtClean="0"/>
              <a:t>Lesson 7</a:t>
            </a:r>
          </a:p>
          <a:p>
            <a:r>
              <a:rPr lang="en-US" dirty="0" smtClean="0"/>
              <a:t>Chapters 13-16</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lstStyle/>
          <a:p>
            <a:r>
              <a:rPr lang="en-US" dirty="0" smtClean="0"/>
              <a:t>Conflict</a:t>
            </a:r>
          </a:p>
          <a:p>
            <a:r>
              <a:rPr lang="en-US" dirty="0" smtClean="0"/>
              <a:t>Internal conflict</a:t>
            </a:r>
          </a:p>
          <a:p>
            <a:r>
              <a:rPr lang="en-US" dirty="0" smtClean="0"/>
              <a:t>External conflict</a:t>
            </a:r>
          </a:p>
          <a:p>
            <a:r>
              <a:rPr lang="en-US" dirty="0" smtClean="0"/>
              <a:t>Flashback</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past is constantly bothering Brian throughout the book, through his day-dreaming, his sleeping dreams, and his flashbacks.</a:t>
            </a:r>
          </a:p>
          <a:p>
            <a:r>
              <a:rPr lang="en-US" dirty="0" smtClean="0"/>
              <a:t>How does the author incorporate the past into the present?</a:t>
            </a:r>
          </a:p>
          <a:p>
            <a:r>
              <a:rPr lang="en-US" dirty="0" smtClean="0"/>
              <a:t>What are some examples of flashback?</a:t>
            </a:r>
          </a:p>
          <a:p>
            <a:r>
              <a:rPr lang="en-US" dirty="0" smtClean="0"/>
              <a:t>Why does the author use flashbacks throughout the text?</a:t>
            </a:r>
          </a:p>
          <a:p>
            <a:r>
              <a:rPr lang="en-US" dirty="0" smtClean="0"/>
              <a:t>Does this help the reader understand the meaning of the text better?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does the word “survival” mean to you?</a:t>
            </a:r>
            <a:br>
              <a:rPr lang="en-US" dirty="0" smtClean="0"/>
            </a:br>
            <a:endParaRPr lang="en-US" dirty="0"/>
          </a:p>
        </p:txBody>
      </p:sp>
      <p:sp>
        <p:nvSpPr>
          <p:cNvPr id="3" name="Content Placeholder 2"/>
          <p:cNvSpPr>
            <a:spLocks noGrp="1"/>
          </p:cNvSpPr>
          <p:nvPr>
            <p:ph idx="1"/>
          </p:nvPr>
        </p:nvSpPr>
        <p:spPr/>
        <p:txBody>
          <a:bodyPr/>
          <a:lstStyle/>
          <a:p>
            <a:r>
              <a:rPr lang="en-US" dirty="0" smtClean="0"/>
              <a:t>With your partner brainstorm for 2 minutes the question above.  Each student should be writing their thoughts of what survival means.</a:t>
            </a:r>
          </a:p>
          <a:p>
            <a:r>
              <a:rPr lang="en-US" dirty="0" smtClean="0"/>
              <a:t>Spend 2 minutes discussing your ideas.  Do you need to add anything to your list?</a:t>
            </a:r>
          </a:p>
          <a:p>
            <a:r>
              <a:rPr lang="en-US" dirty="0" smtClean="0"/>
              <a:t>Share with the class.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Diction</a:t>
            </a:r>
          </a:p>
          <a:p>
            <a:pPr lvl="1"/>
            <a:r>
              <a:rPr lang="en-US" dirty="0" smtClean="0"/>
              <a:t>Choice of words especially with regard to correctness, clearness, or effectiveness</a:t>
            </a:r>
          </a:p>
          <a:p>
            <a:pPr lvl="1">
              <a:buNone/>
            </a:pPr>
            <a:r>
              <a:rPr lang="en-US" dirty="0" smtClean="0"/>
              <a:t>Syntax</a:t>
            </a:r>
          </a:p>
          <a:p>
            <a:pPr lvl="1">
              <a:buNone/>
            </a:pPr>
            <a:r>
              <a:rPr lang="en-US" dirty="0" smtClean="0"/>
              <a:t>	</a:t>
            </a:r>
            <a:r>
              <a:rPr lang="en-US" dirty="0" smtClean="0"/>
              <a:t>the way in which words are put together as phrases or clauses</a:t>
            </a:r>
          </a:p>
          <a:p>
            <a:pPr lvl="1">
              <a:buNone/>
            </a:pPr>
            <a:r>
              <a:rPr lang="en-US" dirty="0" smtClean="0"/>
              <a:t>Tone</a:t>
            </a:r>
          </a:p>
          <a:p>
            <a:pPr lvl="1">
              <a:buNone/>
            </a:pPr>
            <a:r>
              <a:rPr lang="en-US" dirty="0" smtClean="0"/>
              <a:t>	</a:t>
            </a:r>
            <a:r>
              <a:rPr lang="en-US" dirty="0" smtClean="0"/>
              <a:t>the attitude a writer takes toward an audience, a subject, or a character</a:t>
            </a:r>
          </a:p>
          <a:p>
            <a:pPr lvl="1">
              <a:buNone/>
            </a:pPr>
            <a:r>
              <a:rPr lang="en-US" dirty="0" smtClean="0"/>
              <a:t>Figurative Language</a:t>
            </a:r>
          </a:p>
          <a:p>
            <a:pPr lvl="1">
              <a:buNone/>
            </a:pPr>
            <a:r>
              <a:rPr lang="en-US" dirty="0" smtClean="0"/>
              <a:t>	</a:t>
            </a:r>
            <a:r>
              <a:rPr lang="en-US" dirty="0" smtClean="0"/>
              <a:t>simile, metaphor, personification</a:t>
            </a:r>
          </a:p>
          <a:p>
            <a:pPr lvl="1">
              <a:buNone/>
            </a:pPr>
            <a:r>
              <a:rPr lang="en-US" dirty="0" smtClean="0"/>
              <a:t>Sentence Structure</a:t>
            </a:r>
          </a:p>
          <a:p>
            <a:pPr lvl="1">
              <a:buNone/>
            </a:pPr>
            <a:r>
              <a:rPr lang="en-US" dirty="0" smtClean="0"/>
              <a:t>	</a:t>
            </a:r>
            <a:r>
              <a:rPr lang="en-US" dirty="0" smtClean="0"/>
              <a:t>simple, compound, complex, compound-complex</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Review literary elements: diction, syntax, tone, figurative language, and sentence structure as used in the novel</a:t>
            </a:r>
          </a:p>
          <a:p>
            <a:r>
              <a:rPr lang="en-US" dirty="0" smtClean="0"/>
              <a:t>How does this help you understand the story?</a:t>
            </a:r>
          </a:p>
          <a:p>
            <a:r>
              <a:rPr lang="en-US" dirty="0" smtClean="0"/>
              <a:t>Why doe the author use dashes in his writing?	</a:t>
            </a:r>
          </a:p>
          <a:p>
            <a:pPr lvl="1"/>
            <a:r>
              <a:rPr lang="en-US" dirty="0" smtClean="0"/>
              <a:t>Ex.  It had been there the whole time, while he was thinking about how to see them, right next to him -  right there.</a:t>
            </a:r>
          </a:p>
          <a:p>
            <a:pPr lvl="1">
              <a:buNone/>
            </a:pPr>
            <a:r>
              <a:rPr lang="en-US" dirty="0" smtClean="0"/>
              <a:t>What effect does this have on the writing?</a:t>
            </a:r>
          </a:p>
          <a:p>
            <a:pPr lvl="1">
              <a:buNone/>
            </a:pPr>
            <a:r>
              <a:rPr lang="en-US" dirty="0" smtClean="0"/>
              <a:t>Complete a Tree Map on the different types of conflict and what caused each (character vs. nature; character vs. self)</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Hatchet Lesson 8</a:t>
            </a:r>
            <a:endParaRPr lang="en-US" dirty="0"/>
          </a:p>
        </p:txBody>
      </p:sp>
      <p:sp>
        <p:nvSpPr>
          <p:cNvPr id="3" name="Content Placeholder 2"/>
          <p:cNvSpPr>
            <a:spLocks noGrp="1"/>
          </p:cNvSpPr>
          <p:nvPr>
            <p:ph idx="1"/>
          </p:nvPr>
        </p:nvSpPr>
        <p:spPr/>
        <p:txBody>
          <a:bodyPr/>
          <a:lstStyle/>
          <a:p>
            <a:r>
              <a:rPr lang="en-US" dirty="0" smtClean="0"/>
              <a:t>Read Chapters 16-18</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WordArt 4"/>
          <p:cNvSpPr>
            <a:spLocks noChangeArrowheads="1" noChangeShapeType="1" noTextEdit="1"/>
          </p:cNvSpPr>
          <p:nvPr/>
        </p:nvSpPr>
        <p:spPr bwMode="auto">
          <a:xfrm>
            <a:off x="762000" y="1828800"/>
            <a:ext cx="7772400" cy="1963738"/>
          </a:xfrm>
          <a:prstGeom prst="rect">
            <a:avLst/>
          </a:prstGeom>
        </p:spPr>
        <p:txBody>
          <a:bodyPr wrap="none" fromWordArt="1">
            <a:prstTxWarp prst="textDeflate">
              <a:avLst>
                <a:gd name="adj" fmla="val 26227"/>
              </a:avLst>
            </a:prstTxWarp>
          </a:bodyPr>
          <a:lstStyle/>
          <a:p>
            <a:pPr algn="ctr"/>
            <a:r>
              <a:rPr lang="en-US" sz="3600" kern="10">
                <a:ln w="9525">
                  <a:solidFill>
                    <a:srgbClr val="FFFF00"/>
                  </a:solidFill>
                  <a:round/>
                  <a:headEnd/>
                  <a:tailEnd/>
                </a:ln>
                <a:solidFill>
                  <a:srgbClr val="FFFF00"/>
                </a:solidFill>
                <a:latin typeface="Mistral"/>
              </a:rPr>
              <a:t>Lost in the Wilderness</a:t>
            </a:r>
          </a:p>
        </p:txBody>
      </p:sp>
      <p:graphicFrame>
        <p:nvGraphicFramePr>
          <p:cNvPr id="1026" name="Object 6"/>
          <p:cNvGraphicFramePr>
            <a:graphicFrameLocks noChangeAspect="1"/>
          </p:cNvGraphicFramePr>
          <p:nvPr/>
        </p:nvGraphicFramePr>
        <p:xfrm>
          <a:off x="7239000" y="3886200"/>
          <a:ext cx="1427163" cy="2590800"/>
        </p:xfrm>
        <a:graphic>
          <a:graphicData uri="http://schemas.openxmlformats.org/presentationml/2006/ole">
            <p:oleObj spid="_x0000_s1026" name="ClipArt" r:id="rId3" imgW="1427760" imgH="1237320" progId="MS_ClipArt_Gallery.2">
              <p:embed/>
            </p:oleObj>
          </a:graphicData>
        </a:graphic>
      </p:graphicFrame>
      <p:graphicFrame>
        <p:nvGraphicFramePr>
          <p:cNvPr id="1027" name="Object 8"/>
          <p:cNvGraphicFramePr>
            <a:graphicFrameLocks noChangeAspect="1"/>
          </p:cNvGraphicFramePr>
          <p:nvPr/>
        </p:nvGraphicFramePr>
        <p:xfrm>
          <a:off x="533400" y="3810000"/>
          <a:ext cx="1427163" cy="2590800"/>
        </p:xfrm>
        <a:graphic>
          <a:graphicData uri="http://schemas.openxmlformats.org/presentationml/2006/ole">
            <p:oleObj spid="_x0000_s1027" name="ClipArt" r:id="rId4" imgW="1427760" imgH="1237320" progId="MS_ClipArt_Gallery.2">
              <p:embed/>
            </p:oleObj>
          </a:graphicData>
        </a:graphic>
      </p:graphicFrame>
      <p:graphicFrame>
        <p:nvGraphicFramePr>
          <p:cNvPr id="1028" name="Object 13"/>
          <p:cNvGraphicFramePr>
            <a:graphicFrameLocks noChangeAspect="1"/>
          </p:cNvGraphicFramePr>
          <p:nvPr/>
        </p:nvGraphicFramePr>
        <p:xfrm>
          <a:off x="1676400" y="3733800"/>
          <a:ext cx="1427163" cy="1770063"/>
        </p:xfrm>
        <a:graphic>
          <a:graphicData uri="http://schemas.openxmlformats.org/presentationml/2006/ole">
            <p:oleObj spid="_x0000_s1028" name="ClipArt" r:id="rId5" imgW="1427760" imgH="1237320" progId="MS_ClipArt_Gallery.2">
              <p:embed/>
            </p:oleObj>
          </a:graphicData>
        </a:graphic>
      </p:graphicFrame>
      <p:graphicFrame>
        <p:nvGraphicFramePr>
          <p:cNvPr id="1029" name="Object 15"/>
          <p:cNvGraphicFramePr>
            <a:graphicFrameLocks noChangeAspect="1"/>
          </p:cNvGraphicFramePr>
          <p:nvPr/>
        </p:nvGraphicFramePr>
        <p:xfrm>
          <a:off x="6096000" y="3581400"/>
          <a:ext cx="1427163" cy="2913063"/>
        </p:xfrm>
        <a:graphic>
          <a:graphicData uri="http://schemas.openxmlformats.org/presentationml/2006/ole">
            <p:oleObj spid="_x0000_s1029" name="ClipArt" r:id="rId6" imgW="1427760" imgH="1237320" progId="MS_ClipArt_Gallery.2">
              <p:embed/>
            </p:oleObj>
          </a:graphicData>
        </a:graphic>
      </p:graphicFrame>
      <p:graphicFrame>
        <p:nvGraphicFramePr>
          <p:cNvPr id="1030" name="Object 16"/>
          <p:cNvGraphicFramePr>
            <a:graphicFrameLocks noChangeAspect="1"/>
          </p:cNvGraphicFramePr>
          <p:nvPr/>
        </p:nvGraphicFramePr>
        <p:xfrm>
          <a:off x="6934200" y="5791200"/>
          <a:ext cx="436563" cy="609600"/>
        </p:xfrm>
        <a:graphic>
          <a:graphicData uri="http://schemas.openxmlformats.org/presentationml/2006/ole">
            <p:oleObj spid="_x0000_s1030" name="ClipArt" r:id="rId7" imgW="1351800" imgH="1208880" progId="MS_ClipArt_Gallery.2">
              <p:embed/>
            </p:oleObj>
          </a:graphicData>
        </a:graphic>
      </p:graphicFrame>
      <p:graphicFrame>
        <p:nvGraphicFramePr>
          <p:cNvPr id="1031" name="Object 17"/>
          <p:cNvGraphicFramePr>
            <a:graphicFrameLocks noChangeAspect="1"/>
          </p:cNvGraphicFramePr>
          <p:nvPr/>
        </p:nvGraphicFramePr>
        <p:xfrm>
          <a:off x="7467600" y="5791200"/>
          <a:ext cx="546100" cy="665163"/>
        </p:xfrm>
        <a:graphic>
          <a:graphicData uri="http://schemas.openxmlformats.org/presentationml/2006/ole">
            <p:oleObj spid="_x0000_s1031" name="ClipArt" r:id="rId8" imgW="1551600" imgH="1332720" progId="MS_ClipArt_Gallery.2">
              <p:embed/>
            </p:oleObj>
          </a:graphicData>
        </a:graphic>
      </p:graphicFrame>
      <p:graphicFrame>
        <p:nvGraphicFramePr>
          <p:cNvPr id="1032" name="Object 19"/>
          <p:cNvGraphicFramePr>
            <a:graphicFrameLocks noChangeAspect="1"/>
          </p:cNvGraphicFramePr>
          <p:nvPr/>
        </p:nvGraphicFramePr>
        <p:xfrm>
          <a:off x="1371600" y="5638800"/>
          <a:ext cx="712788" cy="741363"/>
        </p:xfrm>
        <a:graphic>
          <a:graphicData uri="http://schemas.openxmlformats.org/presentationml/2006/ole">
            <p:oleObj spid="_x0000_s1032" name="ClipArt" r:id="rId9" imgW="1551600" imgH="1332720" progId="MS_ClipArt_Gallery.2">
              <p:embed/>
            </p:oleObj>
          </a:graphicData>
        </a:graphic>
      </p:graphicFrame>
      <p:graphicFrame>
        <p:nvGraphicFramePr>
          <p:cNvPr id="1033" name="Object 20"/>
          <p:cNvGraphicFramePr>
            <a:graphicFrameLocks noChangeAspect="1"/>
          </p:cNvGraphicFramePr>
          <p:nvPr/>
        </p:nvGraphicFramePr>
        <p:xfrm>
          <a:off x="685800" y="5638800"/>
          <a:ext cx="609600" cy="685800"/>
        </p:xfrm>
        <a:graphic>
          <a:graphicData uri="http://schemas.openxmlformats.org/presentationml/2006/ole">
            <p:oleObj spid="_x0000_s1033" name="ClipArt" r:id="rId10" imgW="1351800" imgH="1208880" progId="MS_ClipArt_Gallery.2">
              <p:embed/>
            </p:oleObj>
          </a:graphicData>
        </a:graphic>
      </p:graphicFrame>
      <p:sp>
        <p:nvSpPr>
          <p:cNvPr id="1036" name="Rectangle 3"/>
          <p:cNvSpPr>
            <a:spLocks noGrp="1" noChangeArrowheads="1"/>
          </p:cNvSpPr>
          <p:nvPr>
            <p:ph type="subTitle" idx="1"/>
          </p:nvPr>
        </p:nvSpPr>
        <p:spPr/>
        <p:txBody>
          <a:bodyPr/>
          <a:lstStyle/>
          <a:p>
            <a:endParaRPr lang="en-US" smtClean="0">
              <a:solidFill>
                <a:srgbClr val="FFFF66"/>
              </a:solidFill>
              <a:latin typeface="Mistral" pitchFamily="66" charset="0"/>
            </a:endParaRPr>
          </a:p>
          <a:p>
            <a:r>
              <a:rPr lang="en-US" sz="3600" smtClean="0">
                <a:solidFill>
                  <a:srgbClr val="FFFF66"/>
                </a:solidFill>
                <a:latin typeface="Mistral" pitchFamily="66" charset="0"/>
              </a:rPr>
              <a:t>By: Lori M. Harris</a:t>
            </a:r>
            <a:endParaRPr lang="en-US" sz="3600" smtClean="0"/>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228600" y="304800"/>
            <a:ext cx="4800600" cy="1676400"/>
          </a:xfrm>
        </p:spPr>
        <p:txBody>
          <a:bodyPr>
            <a:normAutofit fontScale="90000"/>
          </a:bodyPr>
          <a:lstStyle/>
          <a:p>
            <a:r>
              <a:rPr lang="en-US" sz="6000" smtClean="0">
                <a:solidFill>
                  <a:srgbClr val="FF9900"/>
                </a:solidFill>
                <a:latin typeface="Impact" pitchFamily="34" charset="0"/>
              </a:rPr>
              <a:t>Setting the Stage</a:t>
            </a:r>
            <a:endParaRPr lang="en-US" smtClean="0"/>
          </a:p>
        </p:txBody>
      </p:sp>
      <p:sp>
        <p:nvSpPr>
          <p:cNvPr id="10243" name="Rectangle 3"/>
          <p:cNvSpPr>
            <a:spLocks noGrp="1" noChangeArrowheads="1"/>
          </p:cNvSpPr>
          <p:nvPr>
            <p:ph type="subTitle" idx="1"/>
          </p:nvPr>
        </p:nvSpPr>
        <p:spPr>
          <a:xfrm>
            <a:off x="1371600" y="2286000"/>
            <a:ext cx="6400800" cy="4038600"/>
          </a:xfrm>
        </p:spPr>
        <p:txBody>
          <a:bodyPr>
            <a:normAutofit fontScale="92500"/>
          </a:bodyPr>
          <a:lstStyle/>
          <a:p>
            <a:r>
              <a:rPr lang="en-US" smtClean="0">
                <a:solidFill>
                  <a:srgbClr val="00FF00"/>
                </a:solidFill>
                <a:latin typeface="Impact" pitchFamily="34" charset="0"/>
              </a:rPr>
              <a:t>You are on a trip to Alaska to visit an old friend.  From Chicago to Anchorage you are the only passenger in a small, three man plane.  Midway through the flight something goes wrong--</a:t>
            </a:r>
            <a:r>
              <a:rPr lang="en-US" i="1" smtClean="0">
                <a:solidFill>
                  <a:srgbClr val="00FF00"/>
                </a:solidFill>
                <a:latin typeface="Impact" pitchFamily="34" charset="0"/>
              </a:rPr>
              <a:t>your plane crashes</a:t>
            </a:r>
            <a:r>
              <a:rPr lang="en-US" smtClean="0">
                <a:solidFill>
                  <a:srgbClr val="00FF00"/>
                </a:solidFill>
                <a:latin typeface="Impact" pitchFamily="34" charset="0"/>
              </a:rPr>
              <a:t>!  The pilot dies and you are left all alone in the mountains of Canada.</a:t>
            </a:r>
          </a:p>
        </p:txBody>
      </p:sp>
      <p:pic>
        <p:nvPicPr>
          <p:cNvPr id="3079" name="Picture 7" descr="A:\airplane.gif"/>
          <p:cNvPicPr>
            <a:picLocks noChangeAspect="1" noChangeArrowheads="1"/>
          </p:cNvPicPr>
          <p:nvPr/>
        </p:nvPicPr>
        <p:blipFill>
          <a:blip r:embed="rId2" cstate="print"/>
          <a:srcRect/>
          <a:stretch>
            <a:fillRect/>
          </a:stretch>
        </p:blipFill>
        <p:spPr bwMode="auto">
          <a:xfrm>
            <a:off x="5486400" y="457200"/>
            <a:ext cx="8610600" cy="1447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1000"/>
                                  </p:stCondLst>
                                  <p:childTnLst>
                                    <p:set>
                                      <p:cBhvr>
                                        <p:cTn id="6" dur="1" fill="hold">
                                          <p:stCondLst>
                                            <p:cond delay="0"/>
                                          </p:stCondLst>
                                        </p:cTn>
                                        <p:tgtEl>
                                          <p:spTgt spid="3079"/>
                                        </p:tgtEl>
                                        <p:attrNameLst>
                                          <p:attrName>style.visibility</p:attrName>
                                        </p:attrNameLst>
                                      </p:cBhvr>
                                      <p:to>
                                        <p:strVal val="visible"/>
                                      </p:to>
                                    </p:set>
                                    <p:anim calcmode="lin" valueType="num">
                                      <p:cBhvr additive="base">
                                        <p:cTn id="7" dur="500" fill="hold"/>
                                        <p:tgtEl>
                                          <p:spTgt spid="3079"/>
                                        </p:tgtEl>
                                        <p:attrNameLst>
                                          <p:attrName>ppt_x</p:attrName>
                                        </p:attrNameLst>
                                      </p:cBhvr>
                                      <p:tavLst>
                                        <p:tav tm="0">
                                          <p:val>
                                            <p:strVal val="0-#ppt_w/2"/>
                                          </p:val>
                                        </p:tav>
                                        <p:tav tm="100000">
                                          <p:val>
                                            <p:strVal val="#ppt_x"/>
                                          </p:val>
                                        </p:tav>
                                      </p:tavLst>
                                    </p:anim>
                                    <p:anim calcmode="lin" valueType="num">
                                      <p:cBhvr additive="base">
                                        <p:cTn id="8"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533400" y="228600"/>
            <a:ext cx="7848600" cy="4038600"/>
          </a:xfrm>
        </p:spPr>
        <p:txBody>
          <a:bodyPr/>
          <a:lstStyle/>
          <a:p>
            <a:r>
              <a:rPr lang="en-US" sz="5400" b="1" u="sng" smtClean="0">
                <a:solidFill>
                  <a:srgbClr val="000066"/>
                </a:solidFill>
                <a:latin typeface="Garamond" pitchFamily="18" charset="0"/>
              </a:rPr>
              <a:t>Questions for Thought:</a:t>
            </a:r>
            <a:r>
              <a:rPr lang="en-US" sz="5400" b="1" u="sng" smtClean="0">
                <a:solidFill>
                  <a:srgbClr val="FF9900"/>
                </a:solidFill>
                <a:latin typeface="Garamond" pitchFamily="18" charset="0"/>
              </a:rPr>
              <a:t/>
            </a:r>
            <a:br>
              <a:rPr lang="en-US" sz="5400" b="1" u="sng" smtClean="0">
                <a:solidFill>
                  <a:srgbClr val="FF9900"/>
                </a:solidFill>
                <a:latin typeface="Garamond" pitchFamily="18" charset="0"/>
              </a:rPr>
            </a:br>
            <a:r>
              <a:rPr lang="en-US" sz="3600" b="1" smtClean="0">
                <a:solidFill>
                  <a:srgbClr val="CC0000"/>
                </a:solidFill>
                <a:latin typeface="Comic Sans MS" pitchFamily="66" charset="0"/>
              </a:rPr>
              <a:t>You only brought 3 items with you on your trip.  After the crash you can only find one of them.  Of the three, which would you most like to have, and why?</a:t>
            </a:r>
            <a:endParaRPr lang="en-US" smtClean="0"/>
          </a:p>
        </p:txBody>
      </p:sp>
      <p:sp>
        <p:nvSpPr>
          <p:cNvPr id="2053" name="Rectangle 3"/>
          <p:cNvSpPr>
            <a:spLocks noGrp="1" noChangeArrowheads="1"/>
          </p:cNvSpPr>
          <p:nvPr>
            <p:ph idx="1"/>
          </p:nvPr>
        </p:nvSpPr>
        <p:spPr>
          <a:xfrm>
            <a:off x="838200" y="4191000"/>
            <a:ext cx="7772400" cy="2286000"/>
          </a:xfrm>
        </p:spPr>
        <p:txBody>
          <a:bodyPr/>
          <a:lstStyle/>
          <a:p>
            <a:pPr>
              <a:buSzPct val="110000"/>
              <a:buFont typeface="Wingdings" pitchFamily="2" charset="2"/>
              <a:buChar char="ü"/>
            </a:pPr>
            <a:r>
              <a:rPr lang="en-US" sz="4000" smtClean="0">
                <a:solidFill>
                  <a:srgbClr val="33CC33"/>
                </a:solidFill>
                <a:latin typeface="Tahoma" pitchFamily="34" charset="0"/>
              </a:rPr>
              <a:t>Matches</a:t>
            </a:r>
          </a:p>
          <a:p>
            <a:pPr>
              <a:buSzPct val="110000"/>
              <a:buFont typeface="Wingdings" pitchFamily="2" charset="2"/>
              <a:buChar char="ü"/>
            </a:pPr>
            <a:r>
              <a:rPr lang="en-US" sz="4000" smtClean="0">
                <a:solidFill>
                  <a:srgbClr val="33CC33"/>
                </a:solidFill>
                <a:latin typeface="Tahoma" pitchFamily="34" charset="0"/>
              </a:rPr>
              <a:t>A knife</a:t>
            </a:r>
          </a:p>
          <a:p>
            <a:pPr>
              <a:buSzPct val="110000"/>
              <a:buFont typeface="Wingdings" pitchFamily="2" charset="2"/>
              <a:buChar char="ü"/>
            </a:pPr>
            <a:r>
              <a:rPr lang="en-US" sz="4000" smtClean="0">
                <a:solidFill>
                  <a:srgbClr val="33CC33"/>
                </a:solidFill>
                <a:latin typeface="Tahoma" pitchFamily="34" charset="0"/>
              </a:rPr>
              <a:t>Your sleeping bag</a:t>
            </a:r>
          </a:p>
        </p:txBody>
      </p:sp>
      <p:graphicFrame>
        <p:nvGraphicFramePr>
          <p:cNvPr id="2050" name="Object 6"/>
          <p:cNvGraphicFramePr>
            <a:graphicFrameLocks noChangeAspect="1"/>
          </p:cNvGraphicFramePr>
          <p:nvPr/>
        </p:nvGraphicFramePr>
        <p:xfrm>
          <a:off x="6705600" y="4038600"/>
          <a:ext cx="1447800" cy="2514600"/>
        </p:xfrm>
        <a:graphic>
          <a:graphicData uri="http://schemas.openxmlformats.org/presentationml/2006/ole">
            <p:oleObj spid="_x0000_s2050" name="ClipArt" r:id="rId3" imgW="1857600" imgH="3995640" progId="MS_ClipArt_Gallery.2">
              <p:embed/>
            </p:oleObj>
          </a:graphicData>
        </a:graphic>
      </p:graphicFrame>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6"/>
          <p:cNvGraphicFramePr>
            <a:graphicFrameLocks noChangeAspect="1"/>
          </p:cNvGraphicFramePr>
          <p:nvPr/>
        </p:nvGraphicFramePr>
        <p:xfrm>
          <a:off x="7772400" y="5029200"/>
          <a:ext cx="1014413" cy="1828800"/>
        </p:xfrm>
        <a:graphic>
          <a:graphicData uri="http://schemas.openxmlformats.org/presentationml/2006/ole">
            <p:oleObj spid="_x0000_s3074" name="ClipArt" r:id="rId3" imgW="3247200" imgH="5878800" progId="MS_ClipArt_Gallery.2">
              <p:embed/>
            </p:oleObj>
          </a:graphicData>
        </a:graphic>
      </p:graphicFrame>
      <p:graphicFrame>
        <p:nvGraphicFramePr>
          <p:cNvPr id="3075" name="Object 5"/>
          <p:cNvGraphicFramePr>
            <a:graphicFrameLocks noChangeAspect="1"/>
          </p:cNvGraphicFramePr>
          <p:nvPr/>
        </p:nvGraphicFramePr>
        <p:xfrm>
          <a:off x="685800" y="5029200"/>
          <a:ext cx="939800" cy="1828800"/>
        </p:xfrm>
        <a:graphic>
          <a:graphicData uri="http://schemas.openxmlformats.org/presentationml/2006/ole">
            <p:oleObj spid="_x0000_s3075" name="ClipArt" r:id="rId4" imgW="2033280" imgH="3390840" progId="MS_ClipArt_Gallery.2">
              <p:embed/>
            </p:oleObj>
          </a:graphicData>
        </a:graphic>
      </p:graphicFrame>
      <p:sp>
        <p:nvSpPr>
          <p:cNvPr id="3077" name="Rectangle 2"/>
          <p:cNvSpPr>
            <a:spLocks noGrp="1" noChangeArrowheads="1"/>
          </p:cNvSpPr>
          <p:nvPr>
            <p:ph type="title"/>
          </p:nvPr>
        </p:nvSpPr>
        <p:spPr>
          <a:xfrm>
            <a:off x="685800" y="609600"/>
            <a:ext cx="7467600" cy="4114800"/>
          </a:xfrm>
        </p:spPr>
        <p:txBody>
          <a:bodyPr>
            <a:normAutofit fontScale="90000"/>
          </a:bodyPr>
          <a:lstStyle/>
          <a:p>
            <a:r>
              <a:rPr lang="en-US" sz="5400" b="1" u="sng" smtClean="0">
                <a:solidFill>
                  <a:srgbClr val="3333CC"/>
                </a:solidFill>
                <a:latin typeface="Mistral" pitchFamily="66" charset="0"/>
              </a:rPr>
              <a:t>Questions for Thought:</a:t>
            </a:r>
            <a:br>
              <a:rPr lang="en-US" sz="5400" b="1" u="sng" smtClean="0">
                <a:solidFill>
                  <a:srgbClr val="3333CC"/>
                </a:solidFill>
                <a:latin typeface="Mistral" pitchFamily="66" charset="0"/>
              </a:rPr>
            </a:br>
            <a:r>
              <a:rPr lang="en-US" sz="3600" smtClean="0">
                <a:solidFill>
                  <a:srgbClr val="CC0066"/>
                </a:solidFill>
                <a:latin typeface="Arial Narrow" pitchFamily="34" charset="0"/>
              </a:rPr>
              <a:t>Just before the plane crashed the pilot swerved left, then right, then left again.  You have no idea where you’ve landed, or which way you need to go.  Would you guess a direction and try to walk your way out?  Or would you sit still and wait for help to come?</a:t>
            </a:r>
            <a:endParaRPr lang="en-US" b="1" u="sng" smtClean="0"/>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6172200"/>
          </a:xfrm>
        </p:spPr>
        <p:txBody>
          <a:bodyPr>
            <a:normAutofit fontScale="90000"/>
          </a:bodyPr>
          <a:lstStyle/>
          <a:p>
            <a:r>
              <a:rPr lang="en-US" b="1" u="sng" smtClean="0"/>
              <a:t/>
            </a:r>
            <a:br>
              <a:rPr lang="en-US" b="1" u="sng" smtClean="0"/>
            </a:br>
            <a:r>
              <a:rPr lang="en-US" sz="5400" b="1" u="sng" smtClean="0">
                <a:solidFill>
                  <a:srgbClr val="FF0000"/>
                </a:solidFill>
                <a:latin typeface="Modern" pitchFamily="50"/>
              </a:rPr>
              <a:t>Questions for Thought:</a:t>
            </a:r>
            <a:r>
              <a:rPr lang="en-US" sz="5400" smtClean="0">
                <a:solidFill>
                  <a:srgbClr val="FF0000"/>
                </a:solidFill>
                <a:latin typeface="Modern" pitchFamily="50"/>
              </a:rPr>
              <a:t/>
            </a:r>
            <a:br>
              <a:rPr lang="en-US" sz="5400" smtClean="0">
                <a:solidFill>
                  <a:srgbClr val="FF0000"/>
                </a:solidFill>
                <a:latin typeface="Modern" pitchFamily="50"/>
              </a:rPr>
            </a:br>
            <a:r>
              <a:rPr lang="en-US" sz="3600" b="1" smtClean="0">
                <a:solidFill>
                  <a:srgbClr val="00CC00"/>
                </a:solidFill>
                <a:latin typeface="News Gothic" pitchFamily="34" charset="0"/>
              </a:rPr>
              <a:t>Being alone in the wilderness raises lots of concerns.  You’ll need food, water, and shelter until the rescuers arrive.  Of these three, which need is the most urgent?  In what order would you look to satisfy them?</a:t>
            </a:r>
            <a:endParaRPr lang="en-US" smtClean="0"/>
          </a:p>
        </p:txBody>
      </p:sp>
      <p:pic>
        <p:nvPicPr>
          <p:cNvPr id="6148" name="Picture 4" descr="A:\lightning.gif"/>
          <p:cNvPicPr>
            <a:picLocks noChangeAspect="1" noChangeArrowheads="1"/>
          </p:cNvPicPr>
          <p:nvPr/>
        </p:nvPicPr>
        <p:blipFill>
          <a:blip r:embed="rId2" cstate="print"/>
          <a:srcRect/>
          <a:stretch>
            <a:fillRect/>
          </a:stretch>
        </p:blipFill>
        <p:spPr bwMode="auto">
          <a:xfrm>
            <a:off x="381000" y="0"/>
            <a:ext cx="2743200" cy="149542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afterEffect">
                                  <p:stCondLst>
                                    <p:cond delay="100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strVal val="2/3*#ppt_w"/>
                                          </p:val>
                                        </p:tav>
                                        <p:tav tm="100000">
                                          <p:val>
                                            <p:strVal val="#ppt_w"/>
                                          </p:val>
                                        </p:tav>
                                      </p:tavLst>
                                    </p:anim>
                                    <p:anim calcmode="lin" valueType="num">
                                      <p:cBhvr>
                                        <p:cTn id="8" dur="500" fill="hold"/>
                                        <p:tgtEl>
                                          <p:spTgt spid="6148"/>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4419600"/>
          </a:xfrm>
        </p:spPr>
        <p:txBody>
          <a:bodyPr/>
          <a:lstStyle/>
          <a:p>
            <a:r>
              <a:rPr lang="en-US" sz="5400" b="1" u="sng" smtClean="0">
                <a:solidFill>
                  <a:srgbClr val="9999FF"/>
                </a:solidFill>
                <a:latin typeface="Kidprint" pitchFamily="66" charset="0"/>
              </a:rPr>
              <a:t>Questions for Thought:</a:t>
            </a:r>
            <a:r>
              <a:rPr lang="en-US" sz="5400" smtClean="0">
                <a:solidFill>
                  <a:srgbClr val="9999FF"/>
                </a:solidFill>
                <a:latin typeface="Kidprint" pitchFamily="66" charset="0"/>
              </a:rPr>
              <a:t/>
            </a:r>
            <a:br>
              <a:rPr lang="en-US" sz="5400" smtClean="0">
                <a:solidFill>
                  <a:srgbClr val="9999FF"/>
                </a:solidFill>
                <a:latin typeface="Kidprint" pitchFamily="66" charset="0"/>
              </a:rPr>
            </a:br>
            <a:r>
              <a:rPr lang="en-US" sz="4000" smtClean="0">
                <a:solidFill>
                  <a:srgbClr val="33CC33"/>
                </a:solidFill>
                <a:latin typeface="Kidprint" pitchFamily="66" charset="0"/>
              </a:rPr>
              <a:t>What people/things from home would you miss the most while you were lost?</a:t>
            </a:r>
            <a:endParaRPr lang="en-US" b="1" u="sng" smtClean="0"/>
          </a:p>
        </p:txBody>
      </p:sp>
      <p:pic>
        <p:nvPicPr>
          <p:cNvPr id="7173" name="Picture 5" descr="A:\canoe1.gif"/>
          <p:cNvPicPr>
            <a:picLocks noChangeAspect="1" noChangeArrowheads="1"/>
          </p:cNvPicPr>
          <p:nvPr/>
        </p:nvPicPr>
        <p:blipFill>
          <a:blip r:embed="rId2" cstate="print"/>
          <a:srcRect/>
          <a:stretch>
            <a:fillRect/>
          </a:stretch>
        </p:blipFill>
        <p:spPr bwMode="auto">
          <a:xfrm>
            <a:off x="6477000" y="4724400"/>
            <a:ext cx="2057400" cy="914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nodeType="afterEffect">
                                  <p:stCondLst>
                                    <p:cond delay="100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0" fill="hold"/>
                                        <p:tgtEl>
                                          <p:spTgt spid="7173"/>
                                        </p:tgtEl>
                                        <p:attrNameLst>
                                          <p:attrName>ppt_x</p:attrName>
                                        </p:attrNameLst>
                                      </p:cBhvr>
                                      <p:tavLst>
                                        <p:tav tm="0">
                                          <p:val>
                                            <p:strVal val="0-#ppt_w/2"/>
                                          </p:val>
                                        </p:tav>
                                        <p:tav tm="100000">
                                          <p:val>
                                            <p:strVal val="#ppt_x"/>
                                          </p:val>
                                        </p:tav>
                                      </p:tavLst>
                                    </p:anim>
                                    <p:anim calcmode="lin" valueType="num">
                                      <p:cBhvr additive="base">
                                        <p:cTn id="8" dur="5000" fill="hold"/>
                                        <p:tgtEl>
                                          <p:spTgt spid="71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for thought?</a:t>
            </a:r>
            <a:endParaRPr lang="en-US" dirty="0"/>
          </a:p>
        </p:txBody>
      </p:sp>
      <p:sp>
        <p:nvSpPr>
          <p:cNvPr id="3" name="Content Placeholder 2"/>
          <p:cNvSpPr>
            <a:spLocks noGrp="1"/>
          </p:cNvSpPr>
          <p:nvPr>
            <p:ph idx="1"/>
          </p:nvPr>
        </p:nvSpPr>
        <p:spPr/>
        <p:txBody>
          <a:bodyPr/>
          <a:lstStyle/>
          <a:p>
            <a:r>
              <a:rPr lang="en-US" dirty="0" smtClean="0"/>
              <a:t>Being alone in the wilderness raises many concerns.  In order to survive you will need food, water, and shelter until the rescuers arrive.</a:t>
            </a:r>
          </a:p>
          <a:p>
            <a:r>
              <a:rPr lang="en-US" dirty="0" smtClean="0"/>
              <a:t>--Of these three items, which is the most urgent?</a:t>
            </a:r>
          </a:p>
          <a:p>
            <a:r>
              <a:rPr lang="en-US" dirty="0" smtClean="0"/>
              <a:t>--In what order do you think you need to satisfy first?</a:t>
            </a:r>
          </a:p>
          <a:p>
            <a:r>
              <a:rPr lang="en-US" dirty="0" smtClean="0"/>
              <a:t>--Discuss with your neighbor.</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28600" y="3200400"/>
            <a:ext cx="5867400" cy="1905000"/>
          </a:xfrm>
        </p:spPr>
        <p:txBody>
          <a:bodyPr>
            <a:normAutofit fontScale="90000"/>
          </a:bodyPr>
          <a:lstStyle/>
          <a:p>
            <a:r>
              <a:rPr lang="en-US" sz="6600" smtClean="0">
                <a:solidFill>
                  <a:srgbClr val="FF0000"/>
                </a:solidFill>
                <a:latin typeface="Mistral" pitchFamily="66" charset="0"/>
              </a:rPr>
              <a:t>Hatchet</a:t>
            </a:r>
            <a:br>
              <a:rPr lang="en-US" sz="6600" smtClean="0">
                <a:solidFill>
                  <a:srgbClr val="FF0000"/>
                </a:solidFill>
                <a:latin typeface="Mistral" pitchFamily="66" charset="0"/>
              </a:rPr>
            </a:br>
            <a:r>
              <a:rPr lang="en-US" sz="6600" smtClean="0">
                <a:solidFill>
                  <a:srgbClr val="FF0000"/>
                </a:solidFill>
                <a:latin typeface="Mistral" pitchFamily="66" charset="0"/>
              </a:rPr>
              <a:t>By: Gary Paulsen</a:t>
            </a:r>
            <a:endParaRPr lang="en-US" sz="6000" smtClean="0"/>
          </a:p>
        </p:txBody>
      </p:sp>
      <p:sp>
        <p:nvSpPr>
          <p:cNvPr id="13315" name="WordArt 4"/>
          <p:cNvSpPr>
            <a:spLocks noChangeArrowheads="1" noChangeShapeType="1" noTextEdit="1"/>
          </p:cNvSpPr>
          <p:nvPr/>
        </p:nvSpPr>
        <p:spPr bwMode="auto">
          <a:xfrm>
            <a:off x="228600" y="228600"/>
            <a:ext cx="5378450" cy="2133600"/>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chemeClr val="tx1"/>
                  </a:solidFill>
                  <a:round/>
                  <a:headEnd/>
                  <a:tailEnd/>
                </a:ln>
                <a:solidFill>
                  <a:srgbClr val="FFFF00"/>
                </a:solidFill>
                <a:effectLst>
                  <a:outerShdw dist="125724" dir="18900000" algn="ctr" rotWithShape="0">
                    <a:srgbClr val="000099"/>
                  </a:outerShdw>
                </a:effectLst>
                <a:latin typeface="Impact"/>
              </a:rPr>
              <a:t>Our New Book</a:t>
            </a:r>
          </a:p>
        </p:txBody>
      </p:sp>
      <p:pic>
        <p:nvPicPr>
          <p:cNvPr id="13316" name="Picture 5" descr="A:\hatchetcover.gif"/>
          <p:cNvPicPr>
            <a:picLocks noChangeAspect="1" noChangeArrowheads="1"/>
          </p:cNvPicPr>
          <p:nvPr/>
        </p:nvPicPr>
        <p:blipFill>
          <a:blip r:embed="rId2" cstate="print"/>
          <a:srcRect/>
          <a:stretch>
            <a:fillRect/>
          </a:stretch>
        </p:blipFill>
        <p:spPr bwMode="auto">
          <a:xfrm>
            <a:off x="6172200" y="1981200"/>
            <a:ext cx="2590800" cy="3733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2133600"/>
            <a:ext cx="7772400" cy="3276600"/>
          </a:xfrm>
        </p:spPr>
        <p:txBody>
          <a:bodyPr>
            <a:normAutofit fontScale="90000"/>
          </a:bodyPr>
          <a:lstStyle/>
          <a:p>
            <a:r>
              <a:rPr lang="en-US" sz="3200" b="1" smtClean="0">
                <a:solidFill>
                  <a:srgbClr val="FF9900"/>
                </a:solidFill>
                <a:latin typeface="Rockwell" pitchFamily="18" charset="0"/>
              </a:rPr>
              <a:t>Break up into five groups of 5-6 people per group.  Each group will take one of the following topics to research on the internet.  We will spend the rest of class today, and all of tomorrow researching and preparing to share what you’ve discovered with your classmates.</a:t>
            </a:r>
            <a:endParaRPr lang="en-US" smtClean="0"/>
          </a:p>
        </p:txBody>
      </p:sp>
      <p:sp>
        <p:nvSpPr>
          <p:cNvPr id="14339" name="WordArt 4"/>
          <p:cNvSpPr>
            <a:spLocks noChangeArrowheads="1" noChangeShapeType="1" noTextEdit="1"/>
          </p:cNvSpPr>
          <p:nvPr/>
        </p:nvSpPr>
        <p:spPr bwMode="auto">
          <a:xfrm>
            <a:off x="685800" y="838200"/>
            <a:ext cx="7400925" cy="2057400"/>
          </a:xfrm>
          <a:prstGeom prst="rect">
            <a:avLst/>
          </a:prstGeom>
        </p:spPr>
        <p:txBody>
          <a:bodyPr spcFirstLastPara="1" wrap="none" fromWordArt="1">
            <a:prstTxWarp prst="textArchUp">
              <a:avLst>
                <a:gd name="adj" fmla="val 10800004"/>
              </a:avLst>
            </a:prstTxWarp>
          </a:bodyPr>
          <a:lstStyle/>
          <a:p>
            <a:pPr algn="ctr"/>
            <a:r>
              <a:rPr lang="en-US" sz="4400" kern="10">
                <a:ln w="9525">
                  <a:solidFill>
                    <a:srgbClr val="000000"/>
                  </a:solidFill>
                  <a:round/>
                  <a:headEnd/>
                  <a:tailEnd/>
                </a:ln>
                <a:solidFill>
                  <a:srgbClr val="66FF33"/>
                </a:solidFill>
                <a:latin typeface="Arial Black"/>
              </a:rPr>
              <a:t>Let's Get Ready to Read</a:t>
            </a:r>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3352800"/>
          </a:xfrm>
        </p:spPr>
        <p:txBody>
          <a:bodyPr/>
          <a:lstStyle/>
          <a:p>
            <a:pPr algn="l"/>
            <a:r>
              <a:rPr lang="en-US" sz="3200" b="1" u="sng" smtClean="0">
                <a:solidFill>
                  <a:srgbClr val="FF9933"/>
                </a:solidFill>
                <a:latin typeface="Ashley Inline" pitchFamily="82" charset="0"/>
              </a:rPr>
              <a:t>The Assignment:</a:t>
            </a:r>
            <a:br>
              <a:rPr lang="en-US" sz="3200" b="1" u="sng" smtClean="0">
                <a:solidFill>
                  <a:srgbClr val="FF9933"/>
                </a:solidFill>
                <a:latin typeface="Ashley Inline" pitchFamily="82" charset="0"/>
              </a:rPr>
            </a:br>
            <a:r>
              <a:rPr lang="en-US" sz="2400" smtClean="0">
                <a:solidFill>
                  <a:srgbClr val="FFFF66"/>
                </a:solidFill>
              </a:rPr>
              <a:t>Each group will take one of the following topics. Find as much information as you can about your topic.  The end of the day tomorrow will be spent presenting your information to the class.  You may use posters or other props as you need them. If you have trouble finding information, click on your topic for some ideas for starting points.</a:t>
            </a:r>
            <a:br>
              <a:rPr lang="en-US" sz="2400" smtClean="0">
                <a:solidFill>
                  <a:srgbClr val="FFFF66"/>
                </a:solidFill>
              </a:rPr>
            </a:br>
            <a:r>
              <a:rPr lang="en-US" sz="2400" smtClean="0">
                <a:solidFill>
                  <a:srgbClr val="FF0000"/>
                </a:solidFill>
              </a:rPr>
              <a:t>_________________________________________________</a:t>
            </a:r>
            <a:endParaRPr lang="en-US" smtClean="0"/>
          </a:p>
        </p:txBody>
      </p:sp>
      <p:sp>
        <p:nvSpPr>
          <p:cNvPr id="15363" name="Rectangle 3"/>
          <p:cNvSpPr>
            <a:spLocks noGrp="1" noChangeArrowheads="1"/>
          </p:cNvSpPr>
          <p:nvPr>
            <p:ph idx="1"/>
          </p:nvPr>
        </p:nvSpPr>
        <p:spPr>
          <a:xfrm>
            <a:off x="685800" y="3581400"/>
            <a:ext cx="7772400" cy="3276600"/>
          </a:xfrm>
        </p:spPr>
        <p:txBody>
          <a:bodyPr/>
          <a:lstStyle/>
          <a:p>
            <a:pPr>
              <a:buFont typeface="Monotype Sorts" pitchFamily="2" charset="2"/>
              <a:buChar char="-"/>
            </a:pPr>
            <a:r>
              <a:rPr lang="en-US" sz="2400" smtClean="0">
                <a:solidFill>
                  <a:srgbClr val="66FF66"/>
                </a:solidFill>
                <a:latin typeface="Tahoma" pitchFamily="34" charset="0"/>
                <a:hlinkClick r:id="" action="ppaction://noaction"/>
              </a:rPr>
              <a:t>Gary Paulsen, the author</a:t>
            </a:r>
          </a:p>
          <a:p>
            <a:pPr>
              <a:buFont typeface="Botanical" pitchFamily="2" charset="2"/>
              <a:buChar char="g"/>
            </a:pPr>
            <a:r>
              <a:rPr lang="en-US" sz="2400" smtClean="0">
                <a:solidFill>
                  <a:srgbClr val="66FF66"/>
                </a:solidFill>
                <a:latin typeface="Tahoma" pitchFamily="34" charset="0"/>
                <a:hlinkClick r:id="" action="ppaction://noaction"/>
              </a:rPr>
              <a:t>The Canadian Mountains</a:t>
            </a:r>
            <a:endParaRPr lang="en-US" sz="2400" smtClean="0">
              <a:solidFill>
                <a:srgbClr val="66FF66"/>
              </a:solidFill>
              <a:latin typeface="Tahoma" pitchFamily="34" charset="0"/>
            </a:endParaRPr>
          </a:p>
          <a:p>
            <a:pPr>
              <a:buFont typeface="Monotype Sorts" pitchFamily="2" charset="2"/>
              <a:buChar char="("/>
            </a:pPr>
            <a:r>
              <a:rPr lang="en-US" sz="2400" smtClean="0">
                <a:solidFill>
                  <a:srgbClr val="66FF66"/>
                </a:solidFill>
                <a:latin typeface="Tahoma" pitchFamily="34" charset="0"/>
                <a:hlinkClick r:id="" action="ppaction://noaction"/>
              </a:rPr>
              <a:t>Small, single engine planes</a:t>
            </a:r>
          </a:p>
          <a:p>
            <a:pPr>
              <a:buFont typeface="Monotype Sorts" pitchFamily="2" charset="2"/>
              <a:buChar char="9"/>
            </a:pPr>
            <a:r>
              <a:rPr lang="en-US" sz="2400" smtClean="0">
                <a:solidFill>
                  <a:srgbClr val="66FF66"/>
                </a:solidFill>
                <a:latin typeface="Tahoma" pitchFamily="34" charset="0"/>
                <a:hlinkClick r:id="" action="ppaction://noaction"/>
              </a:rPr>
              <a:t>Wilderness Survival</a:t>
            </a:r>
          </a:p>
          <a:p>
            <a:pPr>
              <a:buFont typeface="MS Outlook" pitchFamily="2" charset="2"/>
              <a:buChar char="E"/>
            </a:pPr>
            <a:r>
              <a:rPr lang="en-US" sz="2400" smtClean="0">
                <a:solidFill>
                  <a:srgbClr val="66FF66"/>
                </a:solidFill>
                <a:latin typeface="Tahoma" pitchFamily="34" charset="0"/>
                <a:hlinkClick r:id="" action="ppaction://noaction"/>
              </a:rPr>
              <a:t>Divorce (statistics, the effects on children, etc.)</a:t>
            </a:r>
          </a:p>
          <a:p>
            <a:endParaRPr lang="en-US" sz="2800" smtClean="0"/>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685800" y="609600"/>
            <a:ext cx="7772400" cy="2667000"/>
          </a:xfrm>
        </p:spPr>
        <p:txBody>
          <a:bodyPr/>
          <a:lstStyle/>
          <a:p>
            <a:r>
              <a:rPr lang="en-US" smtClean="0">
                <a:solidFill>
                  <a:srgbClr val="FF0000"/>
                </a:solidFill>
              </a:rPr>
              <a:t>Where do we start?</a:t>
            </a:r>
            <a:br>
              <a:rPr lang="en-US" smtClean="0">
                <a:solidFill>
                  <a:srgbClr val="FF0000"/>
                </a:solidFill>
              </a:rPr>
            </a:br>
            <a:r>
              <a:rPr lang="en-US" smtClean="0">
                <a:solidFill>
                  <a:srgbClr val="FF0000"/>
                </a:solidFill>
              </a:rPr>
              <a:t>Gary Paulsen</a:t>
            </a:r>
            <a:br>
              <a:rPr lang="en-US" smtClean="0">
                <a:solidFill>
                  <a:srgbClr val="FF0000"/>
                </a:solidFill>
              </a:rPr>
            </a:br>
            <a:r>
              <a:rPr lang="en-US" sz="2800" smtClean="0">
                <a:solidFill>
                  <a:srgbClr val="336600"/>
                </a:solidFill>
              </a:rPr>
              <a:t>Below are some addresses for web-sites containing information about your topic.  This list is not complete, however.  There are other sites available.  Use these as a starting point in your search.</a:t>
            </a:r>
            <a:endParaRPr lang="en-US" smtClean="0"/>
          </a:p>
        </p:txBody>
      </p:sp>
      <p:sp>
        <p:nvSpPr>
          <p:cNvPr id="4101" name="Rectangle 3"/>
          <p:cNvSpPr>
            <a:spLocks noGrp="1" noChangeArrowheads="1"/>
          </p:cNvSpPr>
          <p:nvPr>
            <p:ph idx="1"/>
          </p:nvPr>
        </p:nvSpPr>
        <p:spPr>
          <a:xfrm>
            <a:off x="685800" y="3581400"/>
            <a:ext cx="7772400" cy="1676400"/>
          </a:xfrm>
        </p:spPr>
        <p:txBody>
          <a:bodyPr/>
          <a:lstStyle/>
          <a:p>
            <a:pPr>
              <a:buFont typeface="Wingdings" pitchFamily="2" charset="2"/>
              <a:buChar char=":"/>
            </a:pPr>
            <a:r>
              <a:rPr lang="en-US" sz="2800" smtClean="0">
                <a:solidFill>
                  <a:srgbClr val="000066"/>
                </a:solidFill>
              </a:rPr>
              <a:t>www.garypaulsen.com</a:t>
            </a:r>
          </a:p>
          <a:p>
            <a:pPr>
              <a:buFont typeface="Wingdings" pitchFamily="2" charset="2"/>
              <a:buChar char=":"/>
            </a:pPr>
            <a:r>
              <a:rPr lang="en-US" sz="2800" smtClean="0">
                <a:solidFill>
                  <a:srgbClr val="000066"/>
                </a:solidFill>
              </a:rPr>
              <a:t>www.falcon.jmu.edu/~ramseyil.paulsen.htm</a:t>
            </a:r>
          </a:p>
          <a:p>
            <a:pPr>
              <a:buFont typeface="Wingdings" pitchFamily="2" charset="2"/>
              <a:buChar char=":"/>
            </a:pPr>
            <a:r>
              <a:rPr lang="en-US" sz="2800" smtClean="0">
                <a:solidFill>
                  <a:srgbClr val="000066"/>
                </a:solidFill>
              </a:rPr>
              <a:t>www.carr.lib.md.us/mae/paulsen.htm</a:t>
            </a:r>
            <a:endParaRPr lang="en-US" sz="2800" smtClean="0"/>
          </a:p>
        </p:txBody>
      </p:sp>
      <p:graphicFrame>
        <p:nvGraphicFramePr>
          <p:cNvPr id="4098" name="Object 4"/>
          <p:cNvGraphicFramePr>
            <a:graphicFrameLocks noChangeAspect="1"/>
          </p:cNvGraphicFramePr>
          <p:nvPr/>
        </p:nvGraphicFramePr>
        <p:xfrm>
          <a:off x="7467600" y="3962400"/>
          <a:ext cx="1400175" cy="2606675"/>
        </p:xfrm>
        <a:graphic>
          <a:graphicData uri="http://schemas.openxmlformats.org/presentationml/2006/ole">
            <p:oleObj spid="_x0000_s4098" name="ClipArt" r:id="rId3" imgW="1857600" imgH="3995640" progId="MS_ClipArt_Gallery.2">
              <p:embed/>
            </p:oleObj>
          </a:graphicData>
        </a:graphic>
      </p:graphicFrame>
      <p:sp>
        <p:nvSpPr>
          <p:cNvPr id="4102" name="AutoShape 5">
            <a:hlinkClick r:id="" action="ppaction://hlinkshowjump?jump=lastslideviewed" highlightClick="1"/>
          </p:cNvPr>
          <p:cNvSpPr>
            <a:spLocks noChangeArrowheads="1"/>
          </p:cNvSpPr>
          <p:nvPr/>
        </p:nvSpPr>
        <p:spPr bwMode="auto">
          <a:xfrm>
            <a:off x="228600" y="5943600"/>
            <a:ext cx="1042988" cy="661988"/>
          </a:xfrm>
          <a:prstGeom prst="actionButtonBackPrevious">
            <a:avLst/>
          </a:prstGeom>
          <a:solidFill>
            <a:schemeClr val="accent1"/>
          </a:solidFill>
          <a:ln w="9525">
            <a:solidFill>
              <a:schemeClr val="tx1"/>
            </a:solidFill>
            <a:miter lim="800000"/>
            <a:headEnd/>
            <a:tailEnd/>
          </a:ln>
        </p:spPr>
        <p:txBody>
          <a:bodyPr wrap="none" anchor="ctr"/>
          <a:lstStyle/>
          <a:p>
            <a:endParaRPr lang="en-US"/>
          </a:p>
        </p:txBody>
      </p:sp>
      <p:sp>
        <p:nvSpPr>
          <p:cNvPr id="4103" name="Text Box 7"/>
          <p:cNvSpPr txBox="1">
            <a:spLocks noChangeArrowheads="1"/>
          </p:cNvSpPr>
          <p:nvPr/>
        </p:nvSpPr>
        <p:spPr bwMode="auto">
          <a:xfrm>
            <a:off x="1584325" y="5999163"/>
            <a:ext cx="1787525" cy="457200"/>
          </a:xfrm>
          <a:prstGeom prst="rect">
            <a:avLst/>
          </a:prstGeom>
          <a:noFill/>
          <a:ln w="9525">
            <a:noFill/>
            <a:miter lim="800000"/>
            <a:headEnd/>
            <a:tailEnd/>
          </a:ln>
        </p:spPr>
        <p:txBody>
          <a:bodyPr wrap="none">
            <a:spAutoFit/>
          </a:bodyPr>
          <a:lstStyle/>
          <a:p>
            <a:r>
              <a:rPr lang="en-US"/>
              <a:t>Back to show</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533400" y="381000"/>
            <a:ext cx="7772400" cy="4114800"/>
          </a:xfrm>
        </p:spPr>
        <p:txBody>
          <a:bodyPr/>
          <a:lstStyle/>
          <a:p>
            <a:r>
              <a:rPr lang="en-US" sz="4000" smtClean="0">
                <a:solidFill>
                  <a:srgbClr val="000066"/>
                </a:solidFill>
              </a:rPr>
              <a:t>Where do we start?</a:t>
            </a:r>
            <a:br>
              <a:rPr lang="en-US" sz="4000" smtClean="0">
                <a:solidFill>
                  <a:srgbClr val="000066"/>
                </a:solidFill>
              </a:rPr>
            </a:br>
            <a:r>
              <a:rPr lang="en-US" sz="4000" smtClean="0">
                <a:solidFill>
                  <a:srgbClr val="000066"/>
                </a:solidFill>
              </a:rPr>
              <a:t>The Canadian Wilderness</a:t>
            </a:r>
            <a:br>
              <a:rPr lang="en-US" sz="4000" smtClean="0">
                <a:solidFill>
                  <a:srgbClr val="000066"/>
                </a:solidFill>
              </a:rPr>
            </a:br>
            <a:r>
              <a:rPr lang="en-US" sz="2800" smtClean="0">
                <a:solidFill>
                  <a:srgbClr val="FF0000"/>
                </a:solidFill>
              </a:rPr>
              <a:t>Some things that you might want to cover with this topic include the weather, animals found in region, how populated is it, and what mountain ranges are found here. Listed below are some web sites that may contain this information.  This list is not complete, however.  There are other sites available.  Use these as a starting point in your search.</a:t>
            </a:r>
            <a:endParaRPr lang="en-US" smtClean="0"/>
          </a:p>
        </p:txBody>
      </p:sp>
      <p:sp>
        <p:nvSpPr>
          <p:cNvPr id="5125" name="Rectangle 3"/>
          <p:cNvSpPr>
            <a:spLocks noGrp="1" noChangeArrowheads="1"/>
          </p:cNvSpPr>
          <p:nvPr>
            <p:ph idx="1"/>
          </p:nvPr>
        </p:nvSpPr>
        <p:spPr>
          <a:xfrm>
            <a:off x="685800" y="4495800"/>
            <a:ext cx="7772400" cy="2057400"/>
          </a:xfrm>
        </p:spPr>
        <p:txBody>
          <a:bodyPr/>
          <a:lstStyle/>
          <a:p>
            <a:pPr>
              <a:buFont typeface="Wingdings" pitchFamily="2" charset="2"/>
              <a:buChar char=":"/>
            </a:pPr>
            <a:r>
              <a:rPr lang="en-US" sz="2800" smtClean="0">
                <a:solidFill>
                  <a:srgbClr val="000099"/>
                </a:solidFill>
              </a:rPr>
              <a:t>www.mobot.org/MBGnet/sets/taiga/index.htm</a:t>
            </a:r>
          </a:p>
          <a:p>
            <a:pPr>
              <a:buFont typeface="Wingdings" pitchFamily="2" charset="2"/>
              <a:buChar char=":"/>
            </a:pPr>
            <a:r>
              <a:rPr lang="en-US" sz="2800" smtClean="0">
                <a:solidFill>
                  <a:srgbClr val="000099"/>
                </a:solidFill>
              </a:rPr>
              <a:t>www.touryukon.com/06kids/06dframe.html</a:t>
            </a:r>
          </a:p>
          <a:p>
            <a:pPr>
              <a:buFont typeface="Wingdings" pitchFamily="2" charset="2"/>
              <a:buChar char=":"/>
            </a:pPr>
            <a:r>
              <a:rPr lang="en-US" sz="2800" smtClean="0">
                <a:solidFill>
                  <a:srgbClr val="000099"/>
                </a:solidFill>
              </a:rPr>
              <a:t>www.mobot.org/MBGnet/sets/taiga/animals/index.htm</a:t>
            </a:r>
          </a:p>
        </p:txBody>
      </p:sp>
      <p:graphicFrame>
        <p:nvGraphicFramePr>
          <p:cNvPr id="5122" name="Object 0"/>
          <p:cNvGraphicFramePr>
            <a:graphicFrameLocks noChangeAspect="1"/>
          </p:cNvGraphicFramePr>
          <p:nvPr/>
        </p:nvGraphicFramePr>
        <p:xfrm>
          <a:off x="8001000" y="3962400"/>
          <a:ext cx="685800" cy="1616075"/>
        </p:xfrm>
        <a:graphic>
          <a:graphicData uri="http://schemas.openxmlformats.org/presentationml/2006/ole">
            <p:oleObj spid="_x0000_s5122" name="ClipArt" r:id="rId3" imgW="1857600" imgH="3995640" progId="MS_ClipArt_Gallery.2">
              <p:embed/>
            </p:oleObj>
          </a:graphicData>
        </a:graphic>
      </p:graphicFrame>
      <p:sp>
        <p:nvSpPr>
          <p:cNvPr id="5126" name="AutoShape 6">
            <a:hlinkClick r:id="" action="ppaction://hlinkshowjump?jump=lastslideviewed" highlightClick="1"/>
          </p:cNvPr>
          <p:cNvSpPr>
            <a:spLocks noChangeArrowheads="1"/>
          </p:cNvSpPr>
          <p:nvPr/>
        </p:nvSpPr>
        <p:spPr bwMode="auto">
          <a:xfrm>
            <a:off x="6172200" y="6019800"/>
            <a:ext cx="1042988" cy="585788"/>
          </a:xfrm>
          <a:prstGeom prst="actionButtonBackPrevious">
            <a:avLst/>
          </a:prstGeom>
          <a:solidFill>
            <a:schemeClr val="accent1"/>
          </a:solidFill>
          <a:ln w="9525">
            <a:solidFill>
              <a:schemeClr val="tx1"/>
            </a:solidFill>
            <a:miter lim="800000"/>
            <a:headEnd/>
            <a:tailEnd/>
          </a:ln>
        </p:spPr>
        <p:txBody>
          <a:bodyPr wrap="none" anchor="ctr"/>
          <a:lstStyle/>
          <a:p>
            <a:endParaRPr lang="en-US"/>
          </a:p>
        </p:txBody>
      </p:sp>
      <p:sp>
        <p:nvSpPr>
          <p:cNvPr id="5127" name="Text Box 8"/>
          <p:cNvSpPr txBox="1">
            <a:spLocks noChangeArrowheads="1"/>
          </p:cNvSpPr>
          <p:nvPr/>
        </p:nvSpPr>
        <p:spPr bwMode="auto">
          <a:xfrm>
            <a:off x="7223125" y="6151563"/>
            <a:ext cx="1787525" cy="457200"/>
          </a:xfrm>
          <a:prstGeom prst="rect">
            <a:avLst/>
          </a:prstGeom>
          <a:noFill/>
          <a:ln w="9525">
            <a:noFill/>
            <a:miter lim="800000"/>
            <a:headEnd/>
            <a:tailEnd/>
          </a:ln>
        </p:spPr>
        <p:txBody>
          <a:bodyPr wrap="none">
            <a:spAutoFit/>
          </a:bodyPr>
          <a:lstStyle/>
          <a:p>
            <a:r>
              <a:rPr lang="en-US"/>
              <a:t>Back to show</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85800" y="457200"/>
            <a:ext cx="7772400" cy="3657600"/>
          </a:xfrm>
        </p:spPr>
        <p:txBody>
          <a:bodyPr/>
          <a:lstStyle/>
          <a:p>
            <a:r>
              <a:rPr lang="en-US" sz="4000" smtClean="0">
                <a:solidFill>
                  <a:srgbClr val="FF0000"/>
                </a:solidFill>
              </a:rPr>
              <a:t>Where do we start?</a:t>
            </a:r>
            <a:br>
              <a:rPr lang="en-US" sz="4000" smtClean="0">
                <a:solidFill>
                  <a:srgbClr val="FF0000"/>
                </a:solidFill>
              </a:rPr>
            </a:br>
            <a:r>
              <a:rPr lang="en-US" sz="4000" smtClean="0">
                <a:solidFill>
                  <a:srgbClr val="FF0000"/>
                </a:solidFill>
              </a:rPr>
              <a:t>Small Planes</a:t>
            </a:r>
            <a:br>
              <a:rPr lang="en-US" sz="4000" smtClean="0">
                <a:solidFill>
                  <a:srgbClr val="FF0000"/>
                </a:solidFill>
              </a:rPr>
            </a:br>
            <a:r>
              <a:rPr lang="en-US" sz="2800" smtClean="0">
                <a:solidFill>
                  <a:srgbClr val="FFFF00"/>
                </a:solidFill>
              </a:rPr>
              <a:t>Below are some addresses of web sites that you may find useful in your search.  This list is not comprehensive, however, and should be used as a starting point for your search.</a:t>
            </a:r>
            <a:r>
              <a:rPr lang="en-US" sz="2800" smtClean="0">
                <a:solidFill>
                  <a:srgbClr val="FF0000"/>
                </a:solidFill>
              </a:rPr>
              <a:t> </a:t>
            </a:r>
            <a:r>
              <a:rPr lang="en-US" sz="2800" smtClean="0">
                <a:solidFill>
                  <a:srgbClr val="FFFF00"/>
                </a:solidFill>
              </a:rPr>
              <a:t>Some key words to use in your search include bush planes, small airplanes/aircraft, and single engine airplanes/aircraft.  </a:t>
            </a:r>
          </a:p>
        </p:txBody>
      </p:sp>
      <p:sp>
        <p:nvSpPr>
          <p:cNvPr id="6149" name="Rectangle 3"/>
          <p:cNvSpPr>
            <a:spLocks noGrp="1" noChangeArrowheads="1"/>
          </p:cNvSpPr>
          <p:nvPr>
            <p:ph idx="1"/>
          </p:nvPr>
        </p:nvSpPr>
        <p:spPr>
          <a:xfrm>
            <a:off x="685800" y="4419600"/>
            <a:ext cx="7772400" cy="1676400"/>
          </a:xfrm>
        </p:spPr>
        <p:txBody>
          <a:bodyPr/>
          <a:lstStyle/>
          <a:p>
            <a:pPr>
              <a:buFont typeface="Wingdings" pitchFamily="2" charset="2"/>
              <a:buChar char=":"/>
            </a:pPr>
            <a:r>
              <a:rPr lang="en-US" sz="2800" smtClean="0">
                <a:solidFill>
                  <a:srgbClr val="99FF33"/>
                </a:solidFill>
              </a:rPr>
              <a:t>www.cessna.textron.com/home.html</a:t>
            </a:r>
          </a:p>
          <a:p>
            <a:pPr>
              <a:buFont typeface="Wingdings" pitchFamily="2" charset="2"/>
              <a:buChar char=":"/>
            </a:pPr>
            <a:r>
              <a:rPr lang="en-US" sz="2800" smtClean="0">
                <a:solidFill>
                  <a:srgbClr val="99FF33"/>
                </a:solidFill>
              </a:rPr>
              <a:t>www.schoolnet.ca/collections/bush_flying/</a:t>
            </a:r>
            <a:endParaRPr lang="en-US" sz="2800" smtClean="0">
              <a:solidFill>
                <a:srgbClr val="FF66CC"/>
              </a:solidFill>
            </a:endParaRPr>
          </a:p>
        </p:txBody>
      </p:sp>
      <p:graphicFrame>
        <p:nvGraphicFramePr>
          <p:cNvPr id="6146" name="Object 4"/>
          <p:cNvGraphicFramePr>
            <a:graphicFrameLocks noChangeAspect="1"/>
          </p:cNvGraphicFramePr>
          <p:nvPr/>
        </p:nvGraphicFramePr>
        <p:xfrm>
          <a:off x="7467600" y="4038600"/>
          <a:ext cx="1447800" cy="2606675"/>
        </p:xfrm>
        <a:graphic>
          <a:graphicData uri="http://schemas.openxmlformats.org/presentationml/2006/ole">
            <p:oleObj spid="_x0000_s6146" name="ClipArt" r:id="rId3" imgW="1857600" imgH="3995640" progId="MS_ClipArt_Gallery.2">
              <p:embed/>
            </p:oleObj>
          </a:graphicData>
        </a:graphic>
      </p:graphicFrame>
      <p:sp>
        <p:nvSpPr>
          <p:cNvPr id="6150" name="AutoShape 5">
            <a:hlinkClick r:id="" action="ppaction://hlinkshowjump?jump=lastslideviewed" highlightClick="1"/>
          </p:cNvPr>
          <p:cNvSpPr>
            <a:spLocks noChangeArrowheads="1"/>
          </p:cNvSpPr>
          <p:nvPr/>
        </p:nvSpPr>
        <p:spPr bwMode="auto">
          <a:xfrm>
            <a:off x="533400" y="6096000"/>
            <a:ext cx="1042988" cy="509588"/>
          </a:xfrm>
          <a:prstGeom prst="actionButtonBackPrevious">
            <a:avLst/>
          </a:prstGeom>
          <a:solidFill>
            <a:schemeClr val="accent1"/>
          </a:solidFill>
          <a:ln w="9525">
            <a:solidFill>
              <a:schemeClr val="tx1"/>
            </a:solidFill>
            <a:miter lim="800000"/>
            <a:headEnd/>
            <a:tailEnd/>
          </a:ln>
        </p:spPr>
        <p:txBody>
          <a:bodyPr wrap="none" anchor="ctr"/>
          <a:lstStyle/>
          <a:p>
            <a:endParaRPr lang="en-US"/>
          </a:p>
        </p:txBody>
      </p:sp>
      <p:sp>
        <p:nvSpPr>
          <p:cNvPr id="6151" name="Text Box 6"/>
          <p:cNvSpPr txBox="1">
            <a:spLocks noChangeArrowheads="1"/>
          </p:cNvSpPr>
          <p:nvPr/>
        </p:nvSpPr>
        <p:spPr bwMode="auto">
          <a:xfrm>
            <a:off x="1660525" y="6075363"/>
            <a:ext cx="1822450" cy="457200"/>
          </a:xfrm>
          <a:prstGeom prst="rect">
            <a:avLst/>
          </a:prstGeom>
          <a:noFill/>
          <a:ln w="9525">
            <a:noFill/>
            <a:miter lim="800000"/>
            <a:headEnd/>
            <a:tailEnd/>
          </a:ln>
        </p:spPr>
        <p:txBody>
          <a:bodyPr wrap="none">
            <a:spAutoFit/>
          </a:bodyPr>
          <a:lstStyle/>
          <a:p>
            <a:r>
              <a:rPr lang="en-US"/>
              <a:t>Back to Show</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533400" y="304800"/>
            <a:ext cx="7772400" cy="2971800"/>
          </a:xfrm>
        </p:spPr>
        <p:txBody>
          <a:bodyPr/>
          <a:lstStyle/>
          <a:p>
            <a:r>
              <a:rPr lang="en-US" sz="4000" smtClean="0">
                <a:solidFill>
                  <a:srgbClr val="000066"/>
                </a:solidFill>
              </a:rPr>
              <a:t>Where do we start?</a:t>
            </a:r>
            <a:br>
              <a:rPr lang="en-US" sz="4000" smtClean="0">
                <a:solidFill>
                  <a:srgbClr val="000066"/>
                </a:solidFill>
              </a:rPr>
            </a:br>
            <a:r>
              <a:rPr lang="en-US" sz="4000" smtClean="0">
                <a:solidFill>
                  <a:srgbClr val="000066"/>
                </a:solidFill>
              </a:rPr>
              <a:t>Wilderness Survival</a:t>
            </a:r>
            <a:br>
              <a:rPr lang="en-US" sz="4000" smtClean="0">
                <a:solidFill>
                  <a:srgbClr val="000066"/>
                </a:solidFill>
              </a:rPr>
            </a:br>
            <a:r>
              <a:rPr lang="en-US" sz="3200" smtClean="0">
                <a:solidFill>
                  <a:srgbClr val="FF0000"/>
                </a:solidFill>
              </a:rPr>
              <a:t>Below are some web sites that may be useful to you in beginning your search.  This is not a complete list, and should be used as a starting point in your search.</a:t>
            </a:r>
            <a:endParaRPr lang="en-US" smtClean="0"/>
          </a:p>
        </p:txBody>
      </p:sp>
      <p:sp>
        <p:nvSpPr>
          <p:cNvPr id="7174" name="Rectangle 3"/>
          <p:cNvSpPr>
            <a:spLocks noGrp="1" noChangeArrowheads="1"/>
          </p:cNvSpPr>
          <p:nvPr>
            <p:ph idx="1"/>
          </p:nvPr>
        </p:nvSpPr>
        <p:spPr>
          <a:xfrm>
            <a:off x="381000" y="3657600"/>
            <a:ext cx="7772400" cy="2438400"/>
          </a:xfrm>
        </p:spPr>
        <p:txBody>
          <a:bodyPr/>
          <a:lstStyle/>
          <a:p>
            <a:r>
              <a:rPr lang="en-US" sz="2800" smtClean="0">
                <a:solidFill>
                  <a:srgbClr val="008000"/>
                </a:solidFill>
              </a:rPr>
              <a:t>www.bcadventure.com/adventure/wilderness/survival/index.html</a:t>
            </a:r>
          </a:p>
          <a:p>
            <a:r>
              <a:rPr lang="en-US" sz="2800" smtClean="0">
                <a:solidFill>
                  <a:srgbClr val="008000"/>
                </a:solidFill>
              </a:rPr>
              <a:t>www.equipped.vom/kidprimr.htm</a:t>
            </a:r>
          </a:p>
          <a:p>
            <a:r>
              <a:rPr lang="en-US" sz="2800" smtClean="0">
                <a:solidFill>
                  <a:srgbClr val="008000"/>
                </a:solidFill>
              </a:rPr>
              <a:t>www.adventuresports.com/asap/product/mpi/basics.htm</a:t>
            </a:r>
          </a:p>
        </p:txBody>
      </p:sp>
      <p:graphicFrame>
        <p:nvGraphicFramePr>
          <p:cNvPr id="7170" name="Rectangle 4"/>
          <p:cNvGraphicFramePr>
            <a:graphicFrameLocks/>
          </p:cNvGraphicFramePr>
          <p:nvPr/>
        </p:nvGraphicFramePr>
        <p:xfrm>
          <a:off x="1524000" y="1397000"/>
          <a:ext cx="6096000" cy="4064000"/>
        </p:xfrm>
        <a:graphic>
          <a:graphicData uri="http://schemas.openxmlformats.org/presentationml/2006/ole">
            <p:oleObj spid="_x0000_s7170" name="ClipArt" r:id="rId3" imgW="0" imgH="0" progId="MS_ClipArt_Gallery.2">
              <p:embed/>
            </p:oleObj>
          </a:graphicData>
        </a:graphic>
      </p:graphicFrame>
      <p:graphicFrame>
        <p:nvGraphicFramePr>
          <p:cNvPr id="7171" name="Object 5"/>
          <p:cNvGraphicFramePr>
            <a:graphicFrameLocks noChangeAspect="1"/>
          </p:cNvGraphicFramePr>
          <p:nvPr/>
        </p:nvGraphicFramePr>
        <p:xfrm>
          <a:off x="7910513" y="4251325"/>
          <a:ext cx="1233487" cy="2606675"/>
        </p:xfrm>
        <a:graphic>
          <a:graphicData uri="http://schemas.openxmlformats.org/presentationml/2006/ole">
            <p:oleObj spid="_x0000_s7171" name="ClipArt" r:id="rId4" imgW="1857600" imgH="3995640" progId="MS_ClipArt_Gallery.2">
              <p:embed/>
            </p:oleObj>
          </a:graphicData>
        </a:graphic>
      </p:graphicFrame>
      <p:sp>
        <p:nvSpPr>
          <p:cNvPr id="7175" name="AutoShape 6">
            <a:hlinkClick r:id="" action="ppaction://hlinkshowjump?jump=lastslideviewed" highlightClick="1"/>
          </p:cNvPr>
          <p:cNvSpPr>
            <a:spLocks noChangeArrowheads="1"/>
          </p:cNvSpPr>
          <p:nvPr/>
        </p:nvSpPr>
        <p:spPr bwMode="auto">
          <a:xfrm>
            <a:off x="3048000" y="6096000"/>
            <a:ext cx="1042988" cy="457200"/>
          </a:xfrm>
          <a:prstGeom prst="actionButtonBackPrevious">
            <a:avLst/>
          </a:prstGeom>
          <a:solidFill>
            <a:schemeClr val="accent1"/>
          </a:solidFill>
          <a:ln w="9525">
            <a:solidFill>
              <a:schemeClr val="tx1"/>
            </a:solidFill>
            <a:miter lim="800000"/>
            <a:headEnd/>
            <a:tailEnd/>
          </a:ln>
        </p:spPr>
        <p:txBody>
          <a:bodyPr wrap="none" anchor="ctr"/>
          <a:lstStyle/>
          <a:p>
            <a:endParaRPr lang="en-US"/>
          </a:p>
        </p:txBody>
      </p:sp>
      <p:sp>
        <p:nvSpPr>
          <p:cNvPr id="7176" name="Text Box 7"/>
          <p:cNvSpPr txBox="1">
            <a:spLocks noChangeArrowheads="1"/>
          </p:cNvSpPr>
          <p:nvPr/>
        </p:nvSpPr>
        <p:spPr bwMode="auto">
          <a:xfrm>
            <a:off x="4191000" y="6096000"/>
            <a:ext cx="1822450" cy="457200"/>
          </a:xfrm>
          <a:prstGeom prst="rect">
            <a:avLst/>
          </a:prstGeom>
          <a:noFill/>
          <a:ln w="9525">
            <a:noFill/>
            <a:miter lim="800000"/>
            <a:headEnd/>
            <a:tailEnd/>
          </a:ln>
        </p:spPr>
        <p:txBody>
          <a:bodyPr wrap="none">
            <a:spAutoFit/>
          </a:bodyPr>
          <a:lstStyle/>
          <a:p>
            <a:r>
              <a:rPr lang="en-US"/>
              <a:t>Back to Show</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533400" y="0"/>
            <a:ext cx="7772400" cy="4343400"/>
          </a:xfrm>
        </p:spPr>
        <p:txBody>
          <a:bodyPr/>
          <a:lstStyle/>
          <a:p>
            <a:r>
              <a:rPr lang="en-US" sz="4000" smtClean="0">
                <a:solidFill>
                  <a:srgbClr val="66FF33"/>
                </a:solidFill>
              </a:rPr>
              <a:t>Where do we start?</a:t>
            </a:r>
            <a:br>
              <a:rPr lang="en-US" sz="4000" smtClean="0">
                <a:solidFill>
                  <a:srgbClr val="66FF33"/>
                </a:solidFill>
              </a:rPr>
            </a:br>
            <a:r>
              <a:rPr lang="en-US" sz="4000" smtClean="0">
                <a:solidFill>
                  <a:srgbClr val="66FF33"/>
                </a:solidFill>
              </a:rPr>
              <a:t>Divorce</a:t>
            </a:r>
            <a:br>
              <a:rPr lang="en-US" sz="4000" smtClean="0">
                <a:solidFill>
                  <a:srgbClr val="66FF33"/>
                </a:solidFill>
              </a:rPr>
            </a:br>
            <a:r>
              <a:rPr lang="en-US" sz="3200" smtClean="0">
                <a:solidFill>
                  <a:srgbClr val="0000CC"/>
                </a:solidFill>
              </a:rPr>
              <a:t>Below are some web-sites to help you get started in your search. This is not a complete list, however, and should only be used as a starting point. Some things you may want to look for are statistics on divorce and its effects on children.</a:t>
            </a:r>
            <a:endParaRPr lang="en-US" smtClean="0"/>
          </a:p>
        </p:txBody>
      </p:sp>
      <p:sp>
        <p:nvSpPr>
          <p:cNvPr id="8197" name="Rectangle 3"/>
          <p:cNvSpPr>
            <a:spLocks noGrp="1" noChangeArrowheads="1"/>
          </p:cNvSpPr>
          <p:nvPr>
            <p:ph idx="1"/>
          </p:nvPr>
        </p:nvSpPr>
        <p:spPr>
          <a:xfrm>
            <a:off x="685800" y="4572000"/>
            <a:ext cx="7772400" cy="2286000"/>
          </a:xfrm>
        </p:spPr>
        <p:txBody>
          <a:bodyPr/>
          <a:lstStyle/>
          <a:p>
            <a:pPr>
              <a:buFont typeface="Wingdings" pitchFamily="2" charset="2"/>
              <a:buChar char=":"/>
            </a:pPr>
            <a:r>
              <a:rPr lang="en-US" sz="2800" smtClean="0">
                <a:solidFill>
                  <a:srgbClr val="FFFF00"/>
                </a:solidFill>
              </a:rPr>
              <a:t>www.kidshealth.org/kid/feeling/divorce.html</a:t>
            </a:r>
          </a:p>
          <a:p>
            <a:pPr>
              <a:buFont typeface="Wingdings" pitchFamily="2" charset="2"/>
              <a:buChar char=":"/>
            </a:pPr>
            <a:r>
              <a:rPr lang="en-US" sz="2800" smtClean="0">
                <a:solidFill>
                  <a:srgbClr val="FFFF00"/>
                </a:solidFill>
              </a:rPr>
              <a:t>www.aacap.org/factsfam/divorce.htm</a:t>
            </a:r>
          </a:p>
          <a:p>
            <a:pPr>
              <a:buFont typeface="Wingdings" pitchFamily="2" charset="2"/>
              <a:buChar char=":"/>
            </a:pPr>
            <a:r>
              <a:rPr lang="en-US" sz="2800" smtClean="0">
                <a:solidFill>
                  <a:srgbClr val="FFFF00"/>
                </a:solidFill>
              </a:rPr>
              <a:t>www.divorcereform.org/stats.html</a:t>
            </a:r>
          </a:p>
          <a:p>
            <a:endParaRPr lang="en-US" sz="2800" smtClean="0">
              <a:solidFill>
                <a:srgbClr val="FFFF00"/>
              </a:solidFill>
            </a:endParaRPr>
          </a:p>
        </p:txBody>
      </p:sp>
      <p:graphicFrame>
        <p:nvGraphicFramePr>
          <p:cNvPr id="8194" name="Object 4"/>
          <p:cNvGraphicFramePr>
            <a:graphicFrameLocks noChangeAspect="1"/>
          </p:cNvGraphicFramePr>
          <p:nvPr/>
        </p:nvGraphicFramePr>
        <p:xfrm>
          <a:off x="7620000" y="3886200"/>
          <a:ext cx="1233488" cy="2682875"/>
        </p:xfrm>
        <a:graphic>
          <a:graphicData uri="http://schemas.openxmlformats.org/presentationml/2006/ole">
            <p:oleObj spid="_x0000_s8194" name="ClipArt" r:id="rId3" imgW="1857600" imgH="3995640" progId="MS_ClipArt_Gallery.2">
              <p:embed/>
            </p:oleObj>
          </a:graphicData>
        </a:graphic>
      </p:graphicFrame>
      <p:sp>
        <p:nvSpPr>
          <p:cNvPr id="8198" name="AutoShape 5">
            <a:hlinkClick r:id="" action="ppaction://hlinkshowjump?jump=lastslideviewed" highlightClick="1"/>
          </p:cNvPr>
          <p:cNvSpPr>
            <a:spLocks noChangeArrowheads="1"/>
          </p:cNvSpPr>
          <p:nvPr/>
        </p:nvSpPr>
        <p:spPr bwMode="auto">
          <a:xfrm>
            <a:off x="4953000" y="6096000"/>
            <a:ext cx="1042988" cy="457200"/>
          </a:xfrm>
          <a:prstGeom prst="actionButtonBackPrevious">
            <a:avLst/>
          </a:prstGeom>
          <a:solidFill>
            <a:schemeClr val="accent1"/>
          </a:solidFill>
          <a:ln w="9525">
            <a:solidFill>
              <a:schemeClr val="tx1"/>
            </a:solidFill>
            <a:miter lim="800000"/>
            <a:headEnd/>
            <a:tailEnd/>
          </a:ln>
        </p:spPr>
        <p:txBody>
          <a:bodyPr wrap="none" anchor="ctr"/>
          <a:lstStyle/>
          <a:p>
            <a:endParaRPr lang="en-US"/>
          </a:p>
        </p:txBody>
      </p:sp>
      <p:sp>
        <p:nvSpPr>
          <p:cNvPr id="8199" name="Text Box 6"/>
          <p:cNvSpPr txBox="1">
            <a:spLocks noChangeArrowheads="1"/>
          </p:cNvSpPr>
          <p:nvPr/>
        </p:nvSpPr>
        <p:spPr bwMode="auto">
          <a:xfrm>
            <a:off x="6080125" y="6075363"/>
            <a:ext cx="1822450" cy="822325"/>
          </a:xfrm>
          <a:prstGeom prst="rect">
            <a:avLst/>
          </a:prstGeom>
          <a:noFill/>
          <a:ln w="9525">
            <a:noFill/>
            <a:miter lim="800000"/>
            <a:headEnd/>
            <a:tailEnd/>
          </a:ln>
        </p:spPr>
        <p:txBody>
          <a:bodyPr wrap="none">
            <a:spAutoFit/>
          </a:bodyPr>
          <a:lstStyle/>
          <a:p>
            <a:r>
              <a:rPr lang="en-US"/>
              <a:t>Back to Show</a:t>
            </a:r>
          </a:p>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Stage</a:t>
            </a:r>
            <a:endParaRPr lang="en-US" dirty="0"/>
          </a:p>
        </p:txBody>
      </p:sp>
      <p:sp>
        <p:nvSpPr>
          <p:cNvPr id="3" name="Content Placeholder 2"/>
          <p:cNvSpPr>
            <a:spLocks noGrp="1"/>
          </p:cNvSpPr>
          <p:nvPr>
            <p:ph idx="1"/>
          </p:nvPr>
        </p:nvSpPr>
        <p:spPr/>
        <p:txBody>
          <a:bodyPr>
            <a:normAutofit lnSpcReduction="10000"/>
          </a:bodyPr>
          <a:lstStyle/>
          <a:p>
            <a:r>
              <a:rPr lang="en-US" dirty="0" smtClean="0"/>
              <a:t>Imagine that you are on a trip to Alaska to visit your dad.  You are flying from Atlanta to Anchorage and you are the only passenger in a small, three man plane.  Midway through the flight something goes wrong—your plane crashes!  The pilot dies and you are left all alone in the mountains of Canada.  This is what we are going to read about in our new novel!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Hatchet</a:t>
            </a:r>
            <a:br>
              <a:rPr lang="en-US" dirty="0" smtClean="0"/>
            </a:br>
            <a:r>
              <a:rPr lang="en-US" dirty="0" smtClean="0"/>
              <a:t>By:  Gary Paulsen</a:t>
            </a:r>
            <a:endParaRPr lang="en-US" dirty="0"/>
          </a:p>
        </p:txBody>
      </p:sp>
      <p:pic>
        <p:nvPicPr>
          <p:cNvPr id="4" name="Content Placeholder 3" descr="0689808828.l.gif"/>
          <p:cNvPicPr>
            <a:picLocks noGrp="1" noChangeAspect="1"/>
          </p:cNvPicPr>
          <p:nvPr>
            <p:ph idx="1"/>
          </p:nvPr>
        </p:nvPicPr>
        <p:blipFill>
          <a:blip r:embed="rId2" cstate="print"/>
          <a:stretch>
            <a:fillRect/>
          </a:stretch>
        </p:blipFill>
        <p:spPr>
          <a:xfrm>
            <a:off x="3665537" y="1585912"/>
            <a:ext cx="3038475" cy="452437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Read</a:t>
            </a:r>
            <a:endParaRPr lang="en-US" dirty="0"/>
          </a:p>
        </p:txBody>
      </p:sp>
      <p:sp>
        <p:nvSpPr>
          <p:cNvPr id="3" name="Content Placeholder 2"/>
          <p:cNvSpPr>
            <a:spLocks noGrp="1"/>
          </p:cNvSpPr>
          <p:nvPr>
            <p:ph idx="1"/>
          </p:nvPr>
        </p:nvSpPr>
        <p:spPr/>
        <p:txBody>
          <a:bodyPr/>
          <a:lstStyle/>
          <a:p>
            <a:r>
              <a:rPr lang="en-US" dirty="0" smtClean="0"/>
              <a:t>We will read Hatchet in a variety of ways:  by yourself, with a partner, in a group, silently, out loud, or follow along with the audio </a:t>
            </a:r>
            <a:r>
              <a:rPr lang="en-US" dirty="0" err="1" smtClean="0"/>
              <a:t>cd</a:t>
            </a:r>
            <a:r>
              <a:rPr lang="en-US" dirty="0" smtClean="0"/>
              <a:t>.</a:t>
            </a:r>
          </a:p>
          <a:p>
            <a:r>
              <a:rPr lang="en-US" dirty="0" smtClean="0"/>
              <a:t>We will be researching some of the following topics:</a:t>
            </a:r>
          </a:p>
          <a:p>
            <a:r>
              <a:rPr lang="en-US" dirty="0" smtClean="0"/>
              <a:t>--Gary Paulsen; Canadian Mountains; small single engine planes; wilderness survival; divorce statistics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2:</a:t>
            </a:r>
            <a:br>
              <a:rPr lang="en-US" dirty="0" smtClean="0"/>
            </a:br>
            <a:r>
              <a:rPr lang="en-US" dirty="0" smtClean="0"/>
              <a:t>Essential Question</a:t>
            </a:r>
            <a:endParaRPr lang="en-US" dirty="0"/>
          </a:p>
        </p:txBody>
      </p:sp>
      <p:sp>
        <p:nvSpPr>
          <p:cNvPr id="3" name="Content Placeholder 2"/>
          <p:cNvSpPr>
            <a:spLocks noGrp="1"/>
          </p:cNvSpPr>
          <p:nvPr>
            <p:ph idx="1"/>
          </p:nvPr>
        </p:nvSpPr>
        <p:spPr/>
        <p:txBody>
          <a:bodyPr/>
          <a:lstStyle/>
          <a:p>
            <a:r>
              <a:rPr lang="en-US" dirty="0" smtClean="0"/>
              <a:t>How does a writer’s use of foreshadowing impact the meaning of a story?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1663</Words>
  <Application>Microsoft Office PowerPoint</Application>
  <PresentationFormat>On-screen Show (4:3)</PresentationFormat>
  <Paragraphs>267</Paragraphs>
  <Slides>57</Slides>
  <Notes>0</Notes>
  <HiddenSlides>5</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57</vt:i4>
      </vt:variant>
    </vt:vector>
  </HeadingPairs>
  <TitlesOfParts>
    <vt:vector size="60" baseType="lpstr">
      <vt:lpstr>Solstice</vt:lpstr>
      <vt:lpstr>Office Theme</vt:lpstr>
      <vt:lpstr>Microsoft ClipArt Gallery</vt:lpstr>
      <vt:lpstr>Hatchet</vt:lpstr>
      <vt:lpstr>Lesson 1: Essential Question</vt:lpstr>
      <vt:lpstr>Standards</vt:lpstr>
      <vt:lpstr> What does the word “survival” mean to you? </vt:lpstr>
      <vt:lpstr>Question for thought?</vt:lpstr>
      <vt:lpstr>Setting the Stage</vt:lpstr>
      <vt:lpstr>Hatchet By:  Gary Paulsen</vt:lpstr>
      <vt:lpstr>Preparing to Read</vt:lpstr>
      <vt:lpstr>Lesson 2: Essential Question</vt:lpstr>
      <vt:lpstr>Task</vt:lpstr>
      <vt:lpstr> Standards</vt:lpstr>
      <vt:lpstr>Vocabulary</vt:lpstr>
      <vt:lpstr>Hatchet </vt:lpstr>
      <vt:lpstr>Hatchet (Ch 1 &amp; 2)</vt:lpstr>
      <vt:lpstr>Hatchet Chapters 3 &amp; 4</vt:lpstr>
      <vt:lpstr>Hatchet Lesson 3</vt:lpstr>
      <vt:lpstr>Task </vt:lpstr>
      <vt:lpstr>Standards</vt:lpstr>
      <vt:lpstr>Vocabulary</vt:lpstr>
      <vt:lpstr>Personification, Similes, Metaphors</vt:lpstr>
      <vt:lpstr>Pronoun Song-Test tba</vt:lpstr>
      <vt:lpstr>Timeline</vt:lpstr>
      <vt:lpstr>Journal Writing</vt:lpstr>
      <vt:lpstr>Discussion</vt:lpstr>
      <vt:lpstr>Group Projects</vt:lpstr>
      <vt:lpstr>Source Cards need to include:</vt:lpstr>
      <vt:lpstr>Habitat Selections</vt:lpstr>
      <vt:lpstr>Hatchet:  Lesson 4</vt:lpstr>
      <vt:lpstr>Essential Question</vt:lpstr>
      <vt:lpstr>Task</vt:lpstr>
      <vt:lpstr>Standards</vt:lpstr>
      <vt:lpstr>Read Chapters 7-9</vt:lpstr>
      <vt:lpstr>Castaway</vt:lpstr>
      <vt:lpstr>Character Chart</vt:lpstr>
      <vt:lpstr>Presentations</vt:lpstr>
      <vt:lpstr>Lesson 6</vt:lpstr>
      <vt:lpstr>Hatchet</vt:lpstr>
      <vt:lpstr>Key Terms:</vt:lpstr>
      <vt:lpstr>Flashback</vt:lpstr>
      <vt:lpstr>Literary Elements</vt:lpstr>
      <vt:lpstr>Literary Elements</vt:lpstr>
      <vt:lpstr>Hatchet Lesson 8</vt:lpstr>
      <vt:lpstr>Slide 43</vt:lpstr>
      <vt:lpstr>Slide 44</vt:lpstr>
      <vt:lpstr>Setting the Stage</vt:lpstr>
      <vt:lpstr>Questions for Thought: You only brought 3 items with you on your trip.  After the crash you can only find one of them.  Of the three, which would you most like to have, and why?</vt:lpstr>
      <vt:lpstr>Questions for Thought: Just before the plane crashed the pilot swerved left, then right, then left again.  You have no idea where you’ve landed, or which way you need to go.  Would you guess a direction and try to walk your way out?  Or would you sit still and wait for help to come?</vt:lpstr>
      <vt:lpstr> Questions for Thought: Being alone in the wilderness raises lots of concerns.  You’ll need food, water, and shelter until the rescuers arrive.  Of these three, which need is the most urgent?  In what order would you look to satisfy them?</vt:lpstr>
      <vt:lpstr>Questions for Thought: What people/things from home would you miss the most while you were lost?</vt:lpstr>
      <vt:lpstr>Hatchet By: Gary Paulsen</vt:lpstr>
      <vt:lpstr>Break up into five groups of 5-6 people per group.  Each group will take one of the following topics to research on the internet.  We will spend the rest of class today, and all of tomorrow researching and preparing to share what you’ve discovered with your classmates.</vt:lpstr>
      <vt:lpstr>The Assignment: Each group will take one of the following topics. Find as much information as you can about your topic.  The end of the day tomorrow will be spent presenting your information to the class.  You may use posters or other props as you need them. If you have trouble finding information, click on your topic for some ideas for starting points. _________________________________________________</vt:lpstr>
      <vt:lpstr>Where do we start? Gary Paulsen Below are some addresses for web-sites containing information about your topic.  This list is not complete, however.  There are other sites available.  Use these as a starting point in your search.</vt:lpstr>
      <vt:lpstr>Where do we start? The Canadian Wilderness Some things that you might want to cover with this topic include the weather, animals found in region, how populated is it, and what mountain ranges are found here. Listed below are some web sites that may contain this information.  This list is not complete, however.  There are other sites available.  Use these as a starting point in your search.</vt:lpstr>
      <vt:lpstr>Where do we start? Small Planes Below are some addresses of web sites that you may find useful in your search.  This list is not comprehensive, however, and should be used as a starting point for your search. Some key words to use in your search include bush planes, small airplanes/aircraft, and single engine airplanes/aircraft.  </vt:lpstr>
      <vt:lpstr>Where do we start? Wilderness Survival Below are some web sites that may be useful to you in beginning your search.  This is not a complete list, and should be used as a starting point in your search.</vt:lpstr>
      <vt:lpstr>Where do we start? Divorce Below are some web-sites to help you get started in your search. This is not a complete list, however, and should only be used as a starting point. Some things you may want to look for are statistics on divorce and its effects on children.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Hatchet</dc:title>
  <dc:creator>Pam</dc:creator>
  <cp:lastModifiedBy>Pam</cp:lastModifiedBy>
  <cp:revision>8</cp:revision>
  <dcterms:created xsi:type="dcterms:W3CDTF">2013-10-27T01:53:58Z</dcterms:created>
  <dcterms:modified xsi:type="dcterms:W3CDTF">2013-10-27T03:08:07Z</dcterms:modified>
</cp:coreProperties>
</file>