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9" r:id="rId3"/>
    <p:sldId id="260" r:id="rId4"/>
    <p:sldId id="261" r:id="rId5"/>
    <p:sldId id="262" r:id="rId6"/>
    <p:sldId id="263" r:id="rId7"/>
    <p:sldId id="264" r:id="rId8"/>
    <p:sldId id="267" r:id="rId9"/>
    <p:sldId id="265" r:id="rId10"/>
    <p:sldId id="266" r:id="rId11"/>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26B32298-9538-4125-B0B3-0B9EF9F8937A}" type="datetimeFigureOut">
              <a:rPr lang="en-US" smtClean="0"/>
              <a:pPr/>
              <a:t>10/26/2013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09B9E4C0-90A0-412B-9A55-111F6A86C1CE}" type="slidenum">
              <a:rPr lang="en-US" smtClean="0"/>
              <a:pPr/>
              <a:t>‹#›</a:t>
            </a:fld>
            <a:endParaRPr lang="en-US"/>
          </a:p>
        </p:txBody>
      </p:sp>
    </p:spTree>
    <p:extLst>
      <p:ext uri="{BB962C8B-B14F-4D97-AF65-F5344CB8AC3E}">
        <p14:creationId xmlns:p14="http://schemas.microsoft.com/office/powerpoint/2010/main" xmlns="" val="32137254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F4F645-0614-4D84-BC8F-92068978B0EE}"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EBADCE-36CD-42D7-99F3-BC34DCFE5F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97832E-8EA1-4D50-B4AF-BD1ADB309C43}"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6D016-06BB-4C53-B49D-6177B9BC7D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00F3B3-7A53-4E4F-A99F-85A380E42B54}"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416CE-F8CB-427A-9F46-708382124C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404480-E169-456D-9A59-1A09D67300AE}"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D5BEA5-CA3A-4E84-8B45-7869464A7E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2C6847-62AB-4FCB-8D75-3ACBE654D0B0}"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2CEA83-D4A9-47F1-8327-8A49A569CA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5AE231-6FDD-48DA-9360-765D789CA692}"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9AC6B0-C1B2-4780-854A-3FC1C282A3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34C3FA-78D0-44B1-B149-88CCB7AA6E49}" type="datetimeFigureOut">
              <a:rPr lang="en-US"/>
              <a:pPr>
                <a:defRPr/>
              </a:pPr>
              <a:t>10/26/2013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6279267-1A6C-4882-8876-12A81B12F0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7066CF-7684-404F-BFB1-7D7C298F153C}" type="datetimeFigureOut">
              <a:rPr lang="en-US"/>
              <a:pPr>
                <a:defRPr/>
              </a:pPr>
              <a:t>10/26/2013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7440F5-A937-48A7-8742-CAFB4365ED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9FE628-550C-48A9-B90E-B38A06D5B035}" type="datetimeFigureOut">
              <a:rPr lang="en-US"/>
              <a:pPr>
                <a:defRPr/>
              </a:pPr>
              <a:t>10/26/2013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C5F2B9-3BAD-49E2-B430-B037877DA9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5DC41F-F339-4578-A59D-3F7DC44E9DE9}"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5700C7-E9F3-476F-92B2-06025B905E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560729-A367-4FEF-BFA0-9A0FB26592B1}"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242E08-FA78-47D6-BCFE-3642B46F9A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F20FB9-7C98-404C-9F69-EE6CE2127237}" type="datetimeFigureOut">
              <a:rPr lang="en-US"/>
              <a:pPr>
                <a:defRPr/>
              </a:pPr>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4FAA505-55E6-465F-9ADB-0D3531D20D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www.youtube.com/watch?v=LUDEjulbqzk"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5517357" y="826293"/>
            <a:ext cx="1562100" cy="1262063"/>
          </a:xfrm>
          <a:prstGeom prst="rect">
            <a:avLst/>
          </a:prstGeom>
          <a:noFill/>
          <a:ln w="9525">
            <a:noFill/>
            <a:miter lim="800000"/>
            <a:headEnd/>
            <a:tailEnd/>
          </a:ln>
        </p:spPr>
      </p:pic>
      <p:sp>
        <p:nvSpPr>
          <p:cNvPr id="2" name="Title 1"/>
          <p:cNvSpPr>
            <a:spLocks noGrp="1"/>
          </p:cNvSpPr>
          <p:nvPr>
            <p:ph type="ctrTitle"/>
          </p:nvPr>
        </p:nvSpPr>
        <p:spPr>
          <a:xfrm>
            <a:off x="685800" y="685800"/>
            <a:ext cx="7772400" cy="1470025"/>
          </a:xfrm>
        </p:spPr>
        <p:txBody>
          <a:bodyPr rtlCol="0">
            <a:normAutofit fontScale="90000"/>
          </a:bodyPr>
          <a:lstStyle/>
          <a:p>
            <a:pPr eaLnBrk="1" fontAlgn="auto" hangingPunct="1">
              <a:spcAft>
                <a:spcPts val="0"/>
              </a:spcAft>
              <a:defRPr/>
            </a:pPr>
            <a:r>
              <a:rPr lang="en-US" sz="9600" dirty="0" err="1" smtClean="0"/>
              <a:t>Hatche</a:t>
            </a:r>
            <a:endParaRPr lang="en-US" sz="9600" dirty="0"/>
          </a:p>
        </p:txBody>
      </p:sp>
      <p:sp>
        <p:nvSpPr>
          <p:cNvPr id="3" name="Subtitle 2"/>
          <p:cNvSpPr>
            <a:spLocks noGrp="1"/>
          </p:cNvSpPr>
          <p:nvPr>
            <p:ph type="subTitle" idx="1"/>
          </p:nvPr>
        </p:nvSpPr>
        <p:spPr>
          <a:xfrm>
            <a:off x="1371600" y="1905000"/>
            <a:ext cx="6400800" cy="1752600"/>
          </a:xfrm>
        </p:spPr>
        <p:txBody>
          <a:bodyPr rtlCol="0">
            <a:normAutofit/>
          </a:bodyPr>
          <a:lstStyle/>
          <a:p>
            <a:pPr eaLnBrk="1" fontAlgn="auto" hangingPunct="1">
              <a:spcAft>
                <a:spcPts val="0"/>
              </a:spcAft>
              <a:buFont typeface="Arial" pitchFamily="34" charset="0"/>
              <a:buNone/>
              <a:defRPr/>
            </a:pPr>
            <a:r>
              <a:rPr lang="en-US" dirty="0" smtClean="0"/>
              <a:t>Gary Paulsen </a:t>
            </a:r>
            <a:endParaRPr lang="en-US" dirty="0"/>
          </a:p>
        </p:txBody>
      </p:sp>
      <p:sp>
        <p:nvSpPr>
          <p:cNvPr id="13316" name="Subtitle 2"/>
          <p:cNvSpPr>
            <a:spLocks/>
          </p:cNvSpPr>
          <p:nvPr/>
        </p:nvSpPr>
        <p:spPr bwMode="auto">
          <a:xfrm>
            <a:off x="1371600" y="2438400"/>
            <a:ext cx="6400800" cy="1752600"/>
          </a:xfrm>
          <a:prstGeom prst="rect">
            <a:avLst/>
          </a:prstGeom>
          <a:noFill/>
          <a:ln w="9525">
            <a:noFill/>
            <a:miter lim="800000"/>
            <a:headEnd/>
            <a:tailEnd/>
          </a:ln>
        </p:spPr>
        <p:txBody>
          <a:bodyPr/>
          <a:lstStyle/>
          <a:p>
            <a:pPr algn="ctr">
              <a:spcBef>
                <a:spcPct val="20000"/>
              </a:spcBef>
              <a:buFont typeface="Arial" charset="0"/>
              <a:buNone/>
            </a:pPr>
            <a:r>
              <a:rPr lang="en-US" sz="6000">
                <a:latin typeface="Impact" pitchFamily="34" charset="0"/>
              </a:rPr>
              <a:t>Text Exploration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457200" y="1520825"/>
            <a:ext cx="8229600" cy="1785104"/>
          </a:xfrm>
          <a:prstGeom prst="rect">
            <a:avLst/>
          </a:prstGeom>
          <a:noFill/>
          <a:ln w="9525">
            <a:noFill/>
            <a:miter lim="800000"/>
            <a:headEnd/>
            <a:tailEnd/>
          </a:ln>
        </p:spPr>
        <p:txBody>
          <a:bodyPr>
            <a:spAutoFit/>
          </a:bodyPr>
          <a:lstStyle/>
          <a:p>
            <a:r>
              <a:rPr lang="en-US" b="1" dirty="0"/>
              <a:t>Figurative Language </a:t>
            </a:r>
            <a:r>
              <a:rPr lang="en-US" dirty="0" smtClean="0"/>
              <a:t>– </a:t>
            </a:r>
            <a:r>
              <a:rPr lang="en-US" dirty="0"/>
              <a:t>Cite one example of figurative language from this page, identify what type it is and illustrate it. </a:t>
            </a:r>
          </a:p>
          <a:p>
            <a:r>
              <a:rPr lang="en-US" dirty="0"/>
              <a:t> </a:t>
            </a:r>
          </a:p>
          <a:p>
            <a:r>
              <a:rPr lang="en-US" dirty="0"/>
              <a:t> </a:t>
            </a:r>
            <a:endParaRPr lang="en-US" sz="2800" dirty="0"/>
          </a:p>
          <a:p>
            <a:endParaRPr lang="en-US" sz="2800" dirty="0"/>
          </a:p>
        </p:txBody>
      </p:sp>
      <p:pic>
        <p:nvPicPr>
          <p:cNvPr id="28675"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8676"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8678"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8679" name="Picture 12"/>
          <p:cNvPicPr>
            <a:picLocks noChangeAspect="1" noChangeArrowheads="1"/>
          </p:cNvPicPr>
          <p:nvPr/>
        </p:nvPicPr>
        <p:blipFill>
          <a:blip r:embed="rId4" cstate="print"/>
          <a:srcRect/>
          <a:stretch>
            <a:fillRect/>
          </a:stretch>
        </p:blipFill>
        <p:spPr bwMode="auto">
          <a:xfrm>
            <a:off x="457200" y="2438400"/>
            <a:ext cx="1190625" cy="22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14338" name="Title 1"/>
          <p:cNvSpPr>
            <a:spLocks noGrp="1"/>
          </p:cNvSpPr>
          <p:nvPr>
            <p:ph type="ctrTitle"/>
          </p:nvPr>
        </p:nvSpPr>
        <p:spPr>
          <a:xfrm>
            <a:off x="152400" y="76200"/>
            <a:ext cx="2895600" cy="631825"/>
          </a:xfrm>
        </p:spPr>
        <p:txBody>
          <a:bodyPr/>
          <a:lstStyle/>
          <a:p>
            <a:pPr algn="l" eaLnBrk="1" hangingPunct="1"/>
            <a:r>
              <a:rPr lang="en-US" sz="3200" smtClean="0">
                <a:latin typeface="Impact" pitchFamily="34" charset="0"/>
              </a:rPr>
              <a:t>Chapter 8 and 9</a:t>
            </a:r>
          </a:p>
        </p:txBody>
      </p:sp>
      <p:sp>
        <p:nvSpPr>
          <p:cNvPr id="3" name="Subtitle 2"/>
          <p:cNvSpPr>
            <a:spLocks noGrp="1"/>
          </p:cNvSpPr>
          <p:nvPr>
            <p:ph type="subTitle" idx="1"/>
          </p:nvPr>
        </p:nvSpPr>
        <p:spPr>
          <a:xfrm>
            <a:off x="76200" y="533400"/>
            <a:ext cx="1676400" cy="533400"/>
          </a:xfrm>
        </p:spPr>
        <p:txBody>
          <a:bodyPr rtlCol="0">
            <a:normAutofit lnSpcReduction="10000"/>
          </a:bodyPr>
          <a:lstStyle/>
          <a:p>
            <a:pPr eaLnBrk="1" fontAlgn="auto" hangingPunct="1">
              <a:spcAft>
                <a:spcPts val="0"/>
              </a:spcAft>
              <a:buFont typeface="Arial" pitchFamily="34" charset="0"/>
              <a:buNone/>
              <a:defRPr/>
            </a:pPr>
            <a:r>
              <a:rPr lang="en-US" b="1" dirty="0" smtClean="0"/>
              <a:t>Hatchet</a:t>
            </a:r>
            <a:endParaRPr lang="en-US" b="1" dirty="0"/>
          </a:p>
        </p:txBody>
      </p:sp>
      <p:pic>
        <p:nvPicPr>
          <p:cNvPr id="14340"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sp>
        <p:nvSpPr>
          <p:cNvPr id="14341" name="TextBox 3"/>
          <p:cNvSpPr txBox="1">
            <a:spLocks noChangeArrowheads="1"/>
          </p:cNvSpPr>
          <p:nvPr/>
        </p:nvSpPr>
        <p:spPr bwMode="auto">
          <a:xfrm>
            <a:off x="457200" y="1673225"/>
            <a:ext cx="8229600" cy="1890713"/>
          </a:xfrm>
          <a:prstGeom prst="rect">
            <a:avLst/>
          </a:prstGeom>
          <a:noFill/>
          <a:ln w="9525">
            <a:noFill/>
            <a:miter lim="800000"/>
            <a:headEnd/>
            <a:tailEnd/>
          </a:ln>
        </p:spPr>
        <p:txBody>
          <a:bodyPr>
            <a:spAutoFit/>
          </a:bodyPr>
          <a:lstStyle/>
          <a:p>
            <a:r>
              <a:rPr lang="en-US" sz="2000" b="1"/>
              <a:t>Anticipation Response</a:t>
            </a:r>
            <a:r>
              <a:rPr lang="en-US" sz="2000"/>
              <a:t>– After reading chapter 7, make one prediction and ask one question that you have.  </a:t>
            </a:r>
          </a:p>
          <a:p>
            <a:r>
              <a:rPr lang="en-US" sz="2000"/>
              <a:t> </a:t>
            </a:r>
          </a:p>
          <a:p>
            <a:r>
              <a:rPr lang="en-US" sz="2000">
                <a:latin typeface="Calibri" pitchFamily="34" charset="0"/>
              </a:rPr>
              <a:t> </a:t>
            </a:r>
          </a:p>
          <a:p>
            <a:r>
              <a:rPr lang="en-US" sz="2000">
                <a:latin typeface="Calibri" pitchFamily="34" charset="0"/>
              </a:rPr>
              <a:t> </a:t>
            </a:r>
          </a:p>
          <a:p>
            <a:r>
              <a:rPr lang="en-US">
                <a:latin typeface="Calibri" pitchFamily="34" charset="0"/>
              </a:rPr>
              <a:t> </a:t>
            </a:r>
          </a:p>
        </p:txBody>
      </p:sp>
      <p:sp>
        <p:nvSpPr>
          <p:cNvPr id="14344" name="AutoShape 8" descr="2Q=="/>
          <p:cNvSpPr>
            <a:spLocks noChangeAspect="1" noChangeArrowheads="1"/>
          </p:cNvSpPr>
          <p:nvPr/>
        </p:nvSpPr>
        <p:spPr bwMode="auto">
          <a:xfrm>
            <a:off x="3338513" y="2505075"/>
            <a:ext cx="2466975" cy="1847850"/>
          </a:xfrm>
          <a:prstGeom prst="rect">
            <a:avLst/>
          </a:prstGeom>
          <a:noFill/>
        </p:spPr>
        <p:txBody>
          <a:bodyPr/>
          <a:lstStyle/>
          <a:p>
            <a:endParaRPr lang="en-US"/>
          </a:p>
        </p:txBody>
      </p:sp>
      <p:sp>
        <p:nvSpPr>
          <p:cNvPr id="14346" name="AutoShape 10" descr="2Q=="/>
          <p:cNvSpPr>
            <a:spLocks noChangeAspect="1" noChangeArrowheads="1"/>
          </p:cNvSpPr>
          <p:nvPr/>
        </p:nvSpPr>
        <p:spPr bwMode="auto">
          <a:xfrm>
            <a:off x="3338513" y="2505075"/>
            <a:ext cx="2466975" cy="1847850"/>
          </a:xfrm>
          <a:prstGeom prst="rect">
            <a:avLst/>
          </a:prstGeom>
          <a:noFill/>
        </p:spPr>
        <p:txBody>
          <a:bodyPr/>
          <a:lstStyle/>
          <a:p>
            <a:endParaRPr lang="en-US"/>
          </a:p>
        </p:txBody>
      </p:sp>
      <p:sp>
        <p:nvSpPr>
          <p:cNvPr id="14348" name="AutoShape 12" descr="2Q=="/>
          <p:cNvSpPr>
            <a:spLocks noChangeAspect="1" noChangeArrowheads="1"/>
          </p:cNvSpPr>
          <p:nvPr/>
        </p:nvSpPr>
        <p:spPr bwMode="auto">
          <a:xfrm>
            <a:off x="3338513" y="2505075"/>
            <a:ext cx="2466975" cy="1847850"/>
          </a:xfrm>
          <a:prstGeom prst="rect">
            <a:avLst/>
          </a:prstGeom>
          <a:noFill/>
        </p:spPr>
        <p:txBody>
          <a:bodyPr/>
          <a:lstStyle/>
          <a:p>
            <a:endParaRPr lang="en-US"/>
          </a:p>
        </p:txBody>
      </p:sp>
      <p:pic>
        <p:nvPicPr>
          <p:cNvPr id="14350" name="Picture 14"/>
          <p:cNvPicPr>
            <a:picLocks noChangeAspect="1" noChangeArrowheads="1"/>
          </p:cNvPicPr>
          <p:nvPr/>
        </p:nvPicPr>
        <p:blipFill>
          <a:blip r:embed="rId4" cstate="print"/>
          <a:srcRect/>
          <a:stretch>
            <a:fillRect/>
          </a:stretch>
        </p:blipFill>
        <p:spPr bwMode="auto">
          <a:xfrm>
            <a:off x="2209800" y="2667000"/>
            <a:ext cx="4724400" cy="3843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457200" y="1520825"/>
            <a:ext cx="8229600" cy="2831544"/>
          </a:xfrm>
          <a:prstGeom prst="rect">
            <a:avLst/>
          </a:prstGeom>
          <a:noFill/>
          <a:ln w="9525">
            <a:noFill/>
            <a:miter lim="800000"/>
            <a:headEnd/>
            <a:tailEnd/>
          </a:ln>
        </p:spPr>
        <p:txBody>
          <a:bodyPr>
            <a:spAutoFit/>
          </a:bodyPr>
          <a:lstStyle/>
          <a:p>
            <a:r>
              <a:rPr lang="en-US" b="1" dirty="0"/>
              <a:t>Figurative Language pg.79</a:t>
            </a:r>
            <a:r>
              <a:rPr lang="en-US" dirty="0"/>
              <a:t>– Cite one example of figurative language from this page, identify what type it is and illustrate it. </a:t>
            </a:r>
          </a:p>
          <a:p>
            <a:r>
              <a:rPr lang="en-US" dirty="0"/>
              <a:t> </a:t>
            </a:r>
            <a:endParaRPr lang="en-US" dirty="0" smtClean="0"/>
          </a:p>
          <a:p>
            <a:endParaRPr lang="en-US" dirty="0"/>
          </a:p>
          <a:p>
            <a:endParaRPr lang="en-US" dirty="0" smtClean="0"/>
          </a:p>
          <a:p>
            <a:pPr algn="ctr"/>
            <a:r>
              <a:rPr lang="en-US" sz="3200" b="1" dirty="0" smtClean="0">
                <a:solidFill>
                  <a:schemeClr val="accent4">
                    <a:lumMod val="50000"/>
                  </a:schemeClr>
                </a:solidFill>
              </a:rPr>
              <a:t>HINT: Personification… </a:t>
            </a:r>
            <a:r>
              <a:rPr lang="en-US" sz="3200" b="1" dirty="0" smtClean="0">
                <a:solidFill>
                  <a:schemeClr val="accent4">
                    <a:lumMod val="50000"/>
                  </a:schemeClr>
                </a:solidFill>
                <a:sym typeface="Wingdings" pitchFamily="2" charset="2"/>
              </a:rPr>
              <a:t></a:t>
            </a:r>
            <a:endParaRPr lang="en-US" sz="3200" b="1" dirty="0">
              <a:solidFill>
                <a:schemeClr val="accent4">
                  <a:lumMod val="50000"/>
                </a:schemeClr>
              </a:solidFill>
            </a:endParaRPr>
          </a:p>
          <a:p>
            <a:r>
              <a:rPr lang="en-US" dirty="0"/>
              <a:t> </a:t>
            </a:r>
            <a:endParaRPr lang="en-US" sz="2800" dirty="0"/>
          </a:p>
          <a:p>
            <a:endParaRPr lang="en-US" sz="2800" dirty="0"/>
          </a:p>
        </p:txBody>
      </p:sp>
      <p:pic>
        <p:nvPicPr>
          <p:cNvPr id="15368"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15369"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5371"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1027" name="Picture 3" descr="C:\Users\rwillis\AppData\Local\Microsoft\Windows\Temporary Internet Files\Content.IE5\LHBQXPFL\MM900283559[1].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57600" y="1572275"/>
            <a:ext cx="4021748" cy="528572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457200" y="1520825"/>
            <a:ext cx="8229600" cy="1617663"/>
          </a:xfrm>
          <a:prstGeom prst="rect">
            <a:avLst/>
          </a:prstGeom>
          <a:noFill/>
          <a:ln w="9525">
            <a:noFill/>
            <a:miter lim="800000"/>
            <a:headEnd/>
            <a:tailEnd/>
          </a:ln>
        </p:spPr>
        <p:txBody>
          <a:bodyPr>
            <a:spAutoFit/>
          </a:bodyPr>
          <a:lstStyle/>
          <a:p>
            <a:r>
              <a:rPr lang="en-US" b="1"/>
              <a:t>Figurative Language pg.79</a:t>
            </a:r>
            <a:r>
              <a:rPr lang="en-US"/>
              <a:t>– Cite one example of figurative language from this page, identify what type it is and illustrate it. </a:t>
            </a:r>
          </a:p>
          <a:p>
            <a:r>
              <a:rPr lang="en-US"/>
              <a:t> </a:t>
            </a:r>
          </a:p>
          <a:p>
            <a:r>
              <a:rPr lang="en-US"/>
              <a:t> </a:t>
            </a:r>
            <a:endParaRPr lang="en-US" sz="2800"/>
          </a:p>
          <a:p>
            <a:endParaRPr lang="en-US" sz="2800"/>
          </a:p>
        </p:txBody>
      </p:sp>
      <p:pic>
        <p:nvPicPr>
          <p:cNvPr id="20483"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0484"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0486"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457200" y="1520825"/>
            <a:ext cx="8229600" cy="3814763"/>
          </a:xfrm>
          <a:prstGeom prst="rect">
            <a:avLst/>
          </a:prstGeom>
          <a:noFill/>
          <a:ln w="9525">
            <a:noFill/>
            <a:miter lim="800000"/>
            <a:headEnd/>
            <a:tailEnd/>
          </a:ln>
        </p:spPr>
        <p:txBody>
          <a:bodyPr>
            <a:spAutoFit/>
          </a:bodyPr>
          <a:lstStyle/>
          <a:p>
            <a:r>
              <a:rPr lang="en-US" b="1"/>
              <a:t>Context Clues and making a prediction  pg.81</a:t>
            </a:r>
            <a:r>
              <a:rPr lang="en-US"/>
              <a:t>– “His fingers </a:t>
            </a:r>
            <a:r>
              <a:rPr lang="en-US" b="1"/>
              <a:t>gingerly</a:t>
            </a:r>
            <a:r>
              <a:rPr lang="en-US"/>
              <a:t> touched a group of needles that had been driven through his pants and into the fleshy part of his calf.” </a:t>
            </a:r>
          </a:p>
          <a:p>
            <a:endParaRPr lang="en-US"/>
          </a:p>
          <a:p>
            <a:endParaRPr lang="en-US"/>
          </a:p>
          <a:p>
            <a:endParaRPr lang="en-US"/>
          </a:p>
          <a:p>
            <a:r>
              <a:rPr lang="en-US"/>
              <a:t>What do you think the word gingerly means and what kind of animal do you think has attacked Brian and why do you believe it is the animal that you have predicted. </a:t>
            </a:r>
          </a:p>
          <a:p>
            <a:r>
              <a:rPr lang="en-US"/>
              <a:t> </a:t>
            </a:r>
          </a:p>
          <a:p>
            <a:r>
              <a:rPr lang="en-US"/>
              <a:t> </a:t>
            </a:r>
          </a:p>
          <a:p>
            <a:r>
              <a:rPr lang="en-US"/>
              <a:t> </a:t>
            </a:r>
            <a:endParaRPr lang="en-US" sz="2800"/>
          </a:p>
          <a:p>
            <a:endParaRPr lang="en-US" sz="2800"/>
          </a:p>
        </p:txBody>
      </p:sp>
      <p:pic>
        <p:nvPicPr>
          <p:cNvPr id="21507"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1508"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1510"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1511" name="Picture 12"/>
          <p:cNvPicPr>
            <a:picLocks noChangeAspect="1" noChangeArrowheads="1"/>
          </p:cNvPicPr>
          <p:nvPr/>
        </p:nvPicPr>
        <p:blipFill>
          <a:blip r:embed="rId4" cstate="print"/>
          <a:srcRect/>
          <a:stretch>
            <a:fillRect/>
          </a:stretch>
        </p:blipFill>
        <p:spPr bwMode="auto">
          <a:xfrm>
            <a:off x="457200" y="2438400"/>
            <a:ext cx="1190625" cy="228600"/>
          </a:xfrm>
          <a:prstGeom prst="rect">
            <a:avLst/>
          </a:prstGeom>
          <a:noFill/>
          <a:ln w="9525">
            <a:noFill/>
            <a:miter lim="800000"/>
            <a:headEnd/>
            <a:tailEnd/>
          </a:ln>
        </p:spPr>
      </p:pic>
      <p:pic>
        <p:nvPicPr>
          <p:cNvPr id="21513" name="Picture 9" descr="ANd9GcToNr01Dvc9I634i-dfZ749X-DxzQKvoMigNxpIaHrJ3H8lFUpepA"/>
          <p:cNvPicPr>
            <a:picLocks noChangeAspect="1" noChangeArrowheads="1"/>
          </p:cNvPicPr>
          <p:nvPr/>
        </p:nvPicPr>
        <p:blipFill>
          <a:blip r:embed="rId5" cstate="print"/>
          <a:srcRect/>
          <a:stretch>
            <a:fillRect/>
          </a:stretch>
        </p:blipFill>
        <p:spPr bwMode="auto">
          <a:xfrm>
            <a:off x="7078663" y="3810000"/>
            <a:ext cx="2065337" cy="304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457200" y="1520825"/>
            <a:ext cx="8229600" cy="2716213"/>
          </a:xfrm>
          <a:prstGeom prst="rect">
            <a:avLst/>
          </a:prstGeom>
          <a:noFill/>
          <a:ln w="9525">
            <a:noFill/>
            <a:miter lim="800000"/>
            <a:headEnd/>
            <a:tailEnd/>
          </a:ln>
        </p:spPr>
        <p:txBody>
          <a:bodyPr>
            <a:spAutoFit/>
          </a:bodyPr>
          <a:lstStyle/>
          <a:p>
            <a:r>
              <a:rPr lang="en-US" b="1"/>
              <a:t>Textual Evidence ch. 8</a:t>
            </a:r>
            <a:r>
              <a:rPr lang="en-US"/>
              <a:t>– “Fire. The hatchet was the key to it all.” </a:t>
            </a:r>
          </a:p>
          <a:p>
            <a:endParaRPr lang="en-US"/>
          </a:p>
          <a:p>
            <a:endParaRPr lang="en-US"/>
          </a:p>
          <a:p>
            <a:endParaRPr lang="en-US"/>
          </a:p>
          <a:p>
            <a:r>
              <a:rPr lang="en-US"/>
              <a:t>Cite textual evidence that shows how Brian plans to use the hatchet for fire.  </a:t>
            </a:r>
          </a:p>
          <a:p>
            <a:r>
              <a:rPr lang="en-US"/>
              <a:t> . </a:t>
            </a:r>
          </a:p>
          <a:p>
            <a:r>
              <a:rPr lang="en-US"/>
              <a:t> </a:t>
            </a:r>
          </a:p>
          <a:p>
            <a:r>
              <a:rPr lang="en-US"/>
              <a:t> </a:t>
            </a:r>
            <a:endParaRPr lang="en-US" sz="2800"/>
          </a:p>
          <a:p>
            <a:endParaRPr lang="en-US" sz="2800"/>
          </a:p>
        </p:txBody>
      </p:sp>
      <p:pic>
        <p:nvPicPr>
          <p:cNvPr id="22531"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75732" y="67468"/>
            <a:ext cx="711200" cy="576263"/>
          </a:xfrm>
          <a:prstGeom prst="rect">
            <a:avLst/>
          </a:prstGeom>
          <a:noFill/>
          <a:ln w="9525">
            <a:noFill/>
            <a:miter lim="800000"/>
            <a:headEnd/>
            <a:tailEnd/>
          </a:ln>
        </p:spPr>
      </p:pic>
      <p:sp>
        <p:nvSpPr>
          <p:cNvPr id="22532"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2534"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2535" name="Picture 12"/>
          <p:cNvPicPr>
            <a:picLocks noChangeAspect="1" noChangeArrowheads="1"/>
          </p:cNvPicPr>
          <p:nvPr/>
        </p:nvPicPr>
        <p:blipFill>
          <a:blip r:embed="rId4" cstate="print"/>
          <a:srcRect/>
          <a:stretch>
            <a:fillRect/>
          </a:stretch>
        </p:blipFill>
        <p:spPr bwMode="auto">
          <a:xfrm>
            <a:off x="561975" y="1905000"/>
            <a:ext cx="1190625" cy="228600"/>
          </a:xfrm>
          <a:prstGeom prst="rect">
            <a:avLst/>
          </a:prstGeom>
          <a:noFill/>
          <a:ln w="9525">
            <a:noFill/>
            <a:miter lim="800000"/>
            <a:headEnd/>
            <a:tailEnd/>
          </a:ln>
        </p:spPr>
      </p:pic>
      <p:pic>
        <p:nvPicPr>
          <p:cNvPr id="22536"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34131" y="3920331"/>
            <a:ext cx="2768600" cy="2243138"/>
          </a:xfrm>
          <a:prstGeom prst="rect">
            <a:avLst/>
          </a:prstGeom>
          <a:noFill/>
          <a:ln w="9525">
            <a:noFill/>
            <a:miter lim="800000"/>
            <a:headEnd/>
            <a:tailEnd/>
          </a:ln>
        </p:spPr>
      </p:pic>
      <p:sp>
        <p:nvSpPr>
          <p:cNvPr id="22537" name="Text Box 9"/>
          <p:cNvSpPr txBox="1">
            <a:spLocks noChangeArrowheads="1"/>
          </p:cNvSpPr>
          <p:nvPr/>
        </p:nvSpPr>
        <p:spPr bwMode="auto">
          <a:xfrm>
            <a:off x="1828800" y="4122738"/>
            <a:ext cx="1074738" cy="1920875"/>
          </a:xfrm>
          <a:prstGeom prst="rect">
            <a:avLst/>
          </a:prstGeom>
          <a:noFill/>
          <a:ln w="9525">
            <a:noFill/>
            <a:miter lim="800000"/>
            <a:headEnd/>
            <a:tailEnd/>
          </a:ln>
          <a:effectLst/>
        </p:spPr>
        <p:txBody>
          <a:bodyPr wrap="none">
            <a:spAutoFit/>
          </a:bodyPr>
          <a:lstStyle/>
          <a:p>
            <a:r>
              <a:rPr lang="en-US" sz="12000"/>
              <a:t>+</a:t>
            </a:r>
          </a:p>
        </p:txBody>
      </p:sp>
      <p:pic>
        <p:nvPicPr>
          <p:cNvPr id="22539" name="Picture 11" descr="ANd9GcRAp1Ag19CwyWVgrUQyXTm_cZceZSt9faHqa61ujnFU9FFxup6NWA"/>
          <p:cNvPicPr>
            <a:picLocks noChangeAspect="1" noChangeArrowheads="1"/>
          </p:cNvPicPr>
          <p:nvPr/>
        </p:nvPicPr>
        <p:blipFill>
          <a:blip r:embed="rId5" cstate="print"/>
          <a:srcRect/>
          <a:stretch>
            <a:fillRect/>
          </a:stretch>
        </p:blipFill>
        <p:spPr bwMode="auto">
          <a:xfrm>
            <a:off x="2971800" y="4038600"/>
            <a:ext cx="2143125" cy="2143125"/>
          </a:xfrm>
          <a:prstGeom prst="rect">
            <a:avLst/>
          </a:prstGeom>
          <a:noFill/>
        </p:spPr>
      </p:pic>
      <p:sp>
        <p:nvSpPr>
          <p:cNvPr id="22540" name="Text Box 12"/>
          <p:cNvSpPr txBox="1">
            <a:spLocks noChangeArrowheads="1"/>
          </p:cNvSpPr>
          <p:nvPr/>
        </p:nvSpPr>
        <p:spPr bwMode="auto">
          <a:xfrm>
            <a:off x="5257800" y="4098925"/>
            <a:ext cx="1074738" cy="1920875"/>
          </a:xfrm>
          <a:prstGeom prst="rect">
            <a:avLst/>
          </a:prstGeom>
          <a:noFill/>
          <a:ln w="9525">
            <a:noFill/>
            <a:miter lim="800000"/>
            <a:headEnd/>
            <a:tailEnd/>
          </a:ln>
          <a:effectLst/>
        </p:spPr>
        <p:txBody>
          <a:bodyPr wrap="none">
            <a:spAutoFit/>
          </a:bodyPr>
          <a:lstStyle/>
          <a:p>
            <a:r>
              <a:rPr lang="en-US" sz="12000"/>
              <a:t>=</a:t>
            </a:r>
          </a:p>
        </p:txBody>
      </p:sp>
      <p:sp>
        <p:nvSpPr>
          <p:cNvPr id="22542" name="AutoShape 14" descr="9k="/>
          <p:cNvSpPr>
            <a:spLocks noChangeAspect="1" noChangeArrowheads="1"/>
          </p:cNvSpPr>
          <p:nvPr/>
        </p:nvSpPr>
        <p:spPr bwMode="auto">
          <a:xfrm>
            <a:off x="4000500" y="2805113"/>
            <a:ext cx="1143000" cy="1247775"/>
          </a:xfrm>
          <a:prstGeom prst="rect">
            <a:avLst/>
          </a:prstGeom>
          <a:noFill/>
        </p:spPr>
        <p:txBody>
          <a:bodyPr/>
          <a:lstStyle/>
          <a:p>
            <a:endParaRPr lang="en-US"/>
          </a:p>
        </p:txBody>
      </p:sp>
      <p:sp>
        <p:nvSpPr>
          <p:cNvPr id="22544" name="AutoShape 16" descr="9k="/>
          <p:cNvSpPr>
            <a:spLocks noChangeAspect="1" noChangeArrowheads="1"/>
          </p:cNvSpPr>
          <p:nvPr/>
        </p:nvSpPr>
        <p:spPr bwMode="auto">
          <a:xfrm>
            <a:off x="4000500" y="2805113"/>
            <a:ext cx="1143000" cy="1247775"/>
          </a:xfrm>
          <a:prstGeom prst="rect">
            <a:avLst/>
          </a:prstGeom>
          <a:noFill/>
        </p:spPr>
        <p:txBody>
          <a:bodyPr/>
          <a:lstStyle/>
          <a:p>
            <a:endParaRPr lang="en-US"/>
          </a:p>
        </p:txBody>
      </p:sp>
      <p:sp>
        <p:nvSpPr>
          <p:cNvPr id="22546" name="AutoShape 18" descr="9k="/>
          <p:cNvSpPr>
            <a:spLocks noChangeAspect="1" noChangeArrowheads="1"/>
          </p:cNvSpPr>
          <p:nvPr/>
        </p:nvSpPr>
        <p:spPr bwMode="auto">
          <a:xfrm>
            <a:off x="4000500" y="2805113"/>
            <a:ext cx="1143000" cy="1247775"/>
          </a:xfrm>
          <a:prstGeom prst="rect">
            <a:avLst/>
          </a:prstGeom>
          <a:noFill/>
        </p:spPr>
        <p:txBody>
          <a:bodyPr/>
          <a:lstStyle/>
          <a:p>
            <a:endParaRPr lang="en-US"/>
          </a:p>
        </p:txBody>
      </p:sp>
      <p:pic>
        <p:nvPicPr>
          <p:cNvPr id="22547" name="Picture 19"/>
          <p:cNvPicPr>
            <a:picLocks noChangeAspect="1" noChangeArrowheads="1"/>
          </p:cNvPicPr>
          <p:nvPr/>
        </p:nvPicPr>
        <p:blipFill>
          <a:blip r:embed="rId6" cstate="print"/>
          <a:srcRect/>
          <a:stretch>
            <a:fillRect/>
          </a:stretch>
        </p:blipFill>
        <p:spPr bwMode="auto">
          <a:xfrm>
            <a:off x="6299200" y="3581400"/>
            <a:ext cx="2387600" cy="2686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457200" y="1520825"/>
            <a:ext cx="8229600" cy="2990850"/>
          </a:xfrm>
          <a:prstGeom prst="rect">
            <a:avLst/>
          </a:prstGeom>
          <a:noFill/>
          <a:ln w="9525">
            <a:noFill/>
            <a:miter lim="800000"/>
            <a:headEnd/>
            <a:tailEnd/>
          </a:ln>
        </p:spPr>
        <p:txBody>
          <a:bodyPr>
            <a:spAutoFit/>
          </a:bodyPr>
          <a:lstStyle/>
          <a:p>
            <a:r>
              <a:rPr lang="en-US" b="1"/>
              <a:t>Context Clues pg.89</a:t>
            </a:r>
            <a:r>
              <a:rPr lang="en-US"/>
              <a:t>– “It was </a:t>
            </a:r>
            <a:r>
              <a:rPr lang="en-US" b="1"/>
              <a:t>painstaking</a:t>
            </a:r>
            <a:r>
              <a:rPr lang="en-US"/>
              <a:t> work, slow work, and he stayed with it for over two hours.”  </a:t>
            </a:r>
          </a:p>
          <a:p>
            <a:endParaRPr lang="en-US"/>
          </a:p>
          <a:p>
            <a:endParaRPr lang="en-US"/>
          </a:p>
          <a:p>
            <a:endParaRPr lang="en-US"/>
          </a:p>
          <a:p>
            <a:r>
              <a:rPr lang="en-US"/>
              <a:t>Explain what you think the word painstaking means. </a:t>
            </a:r>
          </a:p>
          <a:p>
            <a:r>
              <a:rPr lang="en-US"/>
              <a:t> </a:t>
            </a:r>
          </a:p>
          <a:p>
            <a:r>
              <a:rPr lang="en-US"/>
              <a:t> </a:t>
            </a:r>
          </a:p>
          <a:p>
            <a:r>
              <a:rPr lang="en-US"/>
              <a:t> </a:t>
            </a:r>
            <a:endParaRPr lang="en-US" sz="2800"/>
          </a:p>
          <a:p>
            <a:endParaRPr lang="en-US" sz="2800"/>
          </a:p>
        </p:txBody>
      </p:sp>
      <p:pic>
        <p:nvPicPr>
          <p:cNvPr id="26627"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6628"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6630"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6631" name="Picture 12"/>
          <p:cNvPicPr>
            <a:picLocks noChangeAspect="1" noChangeArrowheads="1"/>
          </p:cNvPicPr>
          <p:nvPr/>
        </p:nvPicPr>
        <p:blipFill>
          <a:blip r:embed="rId4" cstate="print"/>
          <a:srcRect/>
          <a:stretch>
            <a:fillRect/>
          </a:stretch>
        </p:blipFill>
        <p:spPr bwMode="auto">
          <a:xfrm>
            <a:off x="457200" y="2209800"/>
            <a:ext cx="1190625" cy="228600"/>
          </a:xfrm>
          <a:prstGeom prst="rect">
            <a:avLst/>
          </a:prstGeom>
          <a:noFill/>
          <a:ln w="9525">
            <a:noFill/>
            <a:miter lim="800000"/>
            <a:headEnd/>
            <a:tailEnd/>
          </a:ln>
        </p:spPr>
      </p:pic>
      <p:pic>
        <p:nvPicPr>
          <p:cNvPr id="26632" name="Picture 8" descr="ANd9GcToNr01Dvc9I634i-dfZ749X-DxzQKvoMigNxpIaHrJ3H8lFUpepA"/>
          <p:cNvPicPr>
            <a:picLocks noChangeAspect="1" noChangeArrowheads="1"/>
          </p:cNvPicPr>
          <p:nvPr/>
        </p:nvPicPr>
        <p:blipFill>
          <a:blip r:embed="rId5" cstate="print"/>
          <a:srcRect/>
          <a:stretch>
            <a:fillRect/>
          </a:stretch>
        </p:blipFill>
        <p:spPr bwMode="auto">
          <a:xfrm>
            <a:off x="5838825" y="1981200"/>
            <a:ext cx="3305175" cy="4876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457200" y="1524000"/>
            <a:ext cx="8229600" cy="1617663"/>
          </a:xfrm>
          <a:prstGeom prst="rect">
            <a:avLst/>
          </a:prstGeom>
          <a:noFill/>
          <a:ln w="9525">
            <a:noFill/>
            <a:miter lim="800000"/>
            <a:headEnd/>
            <a:tailEnd/>
          </a:ln>
        </p:spPr>
        <p:txBody>
          <a:bodyPr>
            <a:spAutoFit/>
          </a:bodyPr>
          <a:lstStyle/>
          <a:p>
            <a:r>
              <a:rPr lang="en-US" b="1"/>
              <a:t>Background knowledge pg. 90</a:t>
            </a:r>
            <a:r>
              <a:rPr lang="en-US"/>
              <a:t>– “Cro-Magnon man would </a:t>
            </a:r>
          </a:p>
          <a:p>
            <a:r>
              <a:rPr lang="en-US"/>
              <a:t>have a fire by now- but I don’t know this.”</a:t>
            </a:r>
          </a:p>
          <a:p>
            <a:r>
              <a:rPr lang="en-US"/>
              <a:t> </a:t>
            </a:r>
          </a:p>
          <a:p>
            <a:r>
              <a:rPr lang="en-US"/>
              <a:t> </a:t>
            </a:r>
            <a:endParaRPr lang="en-US" sz="2800"/>
          </a:p>
          <a:p>
            <a:endParaRPr lang="en-US" sz="2800"/>
          </a:p>
        </p:txBody>
      </p:sp>
      <p:pic>
        <p:nvPicPr>
          <p:cNvPr id="29699"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9700"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9702"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9703" name="Picture 12"/>
          <p:cNvPicPr>
            <a:picLocks noChangeAspect="1" noChangeArrowheads="1"/>
          </p:cNvPicPr>
          <p:nvPr/>
        </p:nvPicPr>
        <p:blipFill>
          <a:blip r:embed="rId4" cstate="print"/>
          <a:srcRect/>
          <a:stretch>
            <a:fillRect/>
          </a:stretch>
        </p:blipFill>
        <p:spPr bwMode="auto">
          <a:xfrm>
            <a:off x="457200" y="2209800"/>
            <a:ext cx="1190625" cy="228600"/>
          </a:xfrm>
          <a:prstGeom prst="rect">
            <a:avLst/>
          </a:prstGeom>
          <a:noFill/>
          <a:ln w="9525">
            <a:noFill/>
            <a:miter lim="800000"/>
            <a:headEnd/>
            <a:tailEnd/>
          </a:ln>
        </p:spPr>
      </p:pic>
      <p:sp>
        <p:nvSpPr>
          <p:cNvPr id="29705" name="AutoShape 9"/>
          <p:cNvSpPr>
            <a:spLocks noChangeArrowheads="1"/>
          </p:cNvSpPr>
          <p:nvPr/>
        </p:nvSpPr>
        <p:spPr bwMode="auto">
          <a:xfrm rot="-1221869">
            <a:off x="87313" y="4267200"/>
            <a:ext cx="6770687" cy="1752600"/>
          </a:xfrm>
          <a:prstGeom prst="rightArrow">
            <a:avLst>
              <a:gd name="adj1" fmla="val 50000"/>
              <a:gd name="adj2" fmla="val 96581"/>
            </a:avLst>
          </a:prstGeom>
          <a:solidFill>
            <a:srgbClr val="008000"/>
          </a:solidFill>
          <a:ln w="9525">
            <a:solidFill>
              <a:schemeClr val="tx1"/>
            </a:solidFill>
            <a:miter lim="800000"/>
            <a:headEnd/>
            <a:tailEnd/>
          </a:ln>
          <a:effectLst/>
        </p:spPr>
        <p:txBody>
          <a:bodyPr wrap="none" anchor="ctr"/>
          <a:lstStyle/>
          <a:p>
            <a:endParaRPr lang="en-US"/>
          </a:p>
        </p:txBody>
      </p:sp>
      <p:sp>
        <p:nvSpPr>
          <p:cNvPr id="29704" name="TextBox 3"/>
          <p:cNvSpPr txBox="1">
            <a:spLocks noChangeArrowheads="1"/>
          </p:cNvSpPr>
          <p:nvPr/>
        </p:nvSpPr>
        <p:spPr bwMode="auto">
          <a:xfrm rot="-1221869">
            <a:off x="228600" y="5029200"/>
            <a:ext cx="5257800" cy="641350"/>
          </a:xfrm>
          <a:prstGeom prst="rect">
            <a:avLst/>
          </a:prstGeom>
          <a:solidFill>
            <a:srgbClr val="008000"/>
          </a:solidFill>
          <a:ln w="9525">
            <a:noFill/>
            <a:miter lim="800000"/>
            <a:headEnd/>
            <a:tailEnd/>
          </a:ln>
        </p:spPr>
        <p:txBody>
          <a:bodyPr>
            <a:spAutoFit/>
          </a:bodyPr>
          <a:lstStyle/>
          <a:p>
            <a:r>
              <a:rPr lang="en-US" sz="3600" b="1">
                <a:solidFill>
                  <a:schemeClr val="bg2"/>
                </a:solidFill>
              </a:rPr>
              <a:t>Meet Cro-Magnon man</a:t>
            </a:r>
            <a:endParaRPr lang="en-US" sz="3600">
              <a:solidFill>
                <a:schemeClr val="bg2"/>
              </a:solidFill>
            </a:endParaRPr>
          </a:p>
        </p:txBody>
      </p:sp>
      <p:pic>
        <p:nvPicPr>
          <p:cNvPr id="29708" name="Picture 12" descr="ANd9GcRPIEZjlgoh6vlly9CeKFW2Be5sdT9t4vTRBX63bZSGgOcqOJVB7Q"/>
          <p:cNvPicPr>
            <a:picLocks noChangeAspect="1" noChangeArrowheads="1"/>
          </p:cNvPicPr>
          <p:nvPr/>
        </p:nvPicPr>
        <p:blipFill>
          <a:blip r:embed="rId5" cstate="print"/>
          <a:srcRect/>
          <a:stretch>
            <a:fillRect/>
          </a:stretch>
        </p:blipFill>
        <p:spPr bwMode="auto">
          <a:xfrm>
            <a:off x="6846888" y="685800"/>
            <a:ext cx="2297112" cy="6172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457200" y="1520825"/>
            <a:ext cx="8229600" cy="2990850"/>
          </a:xfrm>
          <a:prstGeom prst="rect">
            <a:avLst/>
          </a:prstGeom>
          <a:noFill/>
          <a:ln w="9525">
            <a:noFill/>
            <a:miter lim="800000"/>
            <a:headEnd/>
            <a:tailEnd/>
          </a:ln>
        </p:spPr>
        <p:txBody>
          <a:bodyPr>
            <a:spAutoFit/>
          </a:bodyPr>
          <a:lstStyle/>
          <a:p>
            <a:r>
              <a:rPr lang="en-US" b="1"/>
              <a:t>In your opinion pg.92</a:t>
            </a:r>
            <a:r>
              <a:rPr lang="en-US"/>
              <a:t>– “ ‘Fire!’ He yelled, ’I’ve got fire! I’ve got it, I’ve got it, I’ve got it…’ “ </a:t>
            </a:r>
          </a:p>
          <a:p>
            <a:endParaRPr lang="en-US"/>
          </a:p>
          <a:p>
            <a:endParaRPr lang="en-US"/>
          </a:p>
          <a:p>
            <a:endParaRPr lang="en-US"/>
          </a:p>
          <a:p>
            <a:r>
              <a:rPr lang="en-US"/>
              <a:t>Making fire is a tremendous accomplishment for Brian. Describe in detail a time when you feel like you accomplished something very important.  </a:t>
            </a:r>
          </a:p>
          <a:p>
            <a:r>
              <a:rPr lang="en-US"/>
              <a:t>  </a:t>
            </a:r>
          </a:p>
          <a:p>
            <a:r>
              <a:rPr lang="en-US"/>
              <a:t> </a:t>
            </a:r>
            <a:endParaRPr lang="en-US" sz="2800"/>
          </a:p>
          <a:p>
            <a:endParaRPr lang="en-US" sz="2800"/>
          </a:p>
        </p:txBody>
      </p:sp>
      <p:pic>
        <p:nvPicPr>
          <p:cNvPr id="27651"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2685257" y="91281"/>
            <a:ext cx="711200" cy="576263"/>
          </a:xfrm>
          <a:prstGeom prst="rect">
            <a:avLst/>
          </a:prstGeom>
          <a:noFill/>
          <a:ln w="9525">
            <a:noFill/>
            <a:miter lim="800000"/>
            <a:headEnd/>
            <a:tailEnd/>
          </a:ln>
        </p:spPr>
      </p:pic>
      <p:sp>
        <p:nvSpPr>
          <p:cNvPr id="27652" name="Title 1"/>
          <p:cNvSpPr>
            <a:spLocks/>
          </p:cNvSpPr>
          <p:nvPr/>
        </p:nvSpPr>
        <p:spPr bwMode="auto">
          <a:xfrm>
            <a:off x="152400" y="76200"/>
            <a:ext cx="2895600" cy="631825"/>
          </a:xfrm>
          <a:prstGeom prst="rect">
            <a:avLst/>
          </a:prstGeom>
          <a:noFill/>
          <a:ln w="9525">
            <a:noFill/>
            <a:miter lim="800000"/>
            <a:headEnd/>
            <a:tailEnd/>
          </a:ln>
        </p:spPr>
        <p:txBody>
          <a:bodyPr anchor="ctr"/>
          <a:lstStyle/>
          <a:p>
            <a:r>
              <a:rPr lang="en-US" sz="3200">
                <a:latin typeface="Impact" pitchFamily="34" charset="0"/>
              </a:rPr>
              <a:t>Chapter 8 and 9</a:t>
            </a:r>
          </a:p>
        </p:txBody>
      </p:sp>
      <p:sp>
        <p:nvSpPr>
          <p:cNvPr id="3" name="Subtitle 2"/>
          <p:cNvSpPr>
            <a:spLocks/>
          </p:cNvSpPr>
          <p:nvPr/>
        </p:nvSpPr>
        <p:spPr bwMode="auto">
          <a:xfrm>
            <a:off x="76200" y="5334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27654" name="Picture 11"/>
          <p:cNvPicPr>
            <a:picLocks noChangeAspect="1" noChangeArrowheads="1"/>
          </p:cNvPicPr>
          <p:nvPr/>
        </p:nvPicPr>
        <p:blipFill>
          <a:blip r:embed="rId3" cstate="print"/>
          <a:srcRect/>
          <a:stretch>
            <a:fillRect/>
          </a:stretch>
        </p:blipFill>
        <p:spPr bwMode="auto">
          <a:xfrm>
            <a:off x="228600" y="914400"/>
            <a:ext cx="1914525" cy="190500"/>
          </a:xfrm>
          <a:prstGeom prst="rect">
            <a:avLst/>
          </a:prstGeom>
          <a:noFill/>
          <a:ln w="9525">
            <a:noFill/>
            <a:miter lim="800000"/>
            <a:headEnd/>
            <a:tailEnd/>
          </a:ln>
        </p:spPr>
      </p:pic>
      <p:pic>
        <p:nvPicPr>
          <p:cNvPr id="27655" name="Picture 12"/>
          <p:cNvPicPr>
            <a:picLocks noChangeAspect="1" noChangeArrowheads="1"/>
          </p:cNvPicPr>
          <p:nvPr/>
        </p:nvPicPr>
        <p:blipFill>
          <a:blip r:embed="rId4" cstate="print"/>
          <a:srcRect/>
          <a:stretch>
            <a:fillRect/>
          </a:stretch>
        </p:blipFill>
        <p:spPr bwMode="auto">
          <a:xfrm>
            <a:off x="457200" y="2209800"/>
            <a:ext cx="1190625" cy="228600"/>
          </a:xfrm>
          <a:prstGeom prst="rect">
            <a:avLst/>
          </a:prstGeom>
          <a:noFill/>
          <a:ln w="9525">
            <a:noFill/>
            <a:miter lim="800000"/>
            <a:headEnd/>
            <a:tailEnd/>
          </a:ln>
        </p:spPr>
      </p:pic>
      <p:pic>
        <p:nvPicPr>
          <p:cNvPr id="27660" name="Picture 12">
            <a:hlinkClick r:id="rId5"/>
          </p:cNvPr>
          <p:cNvPicPr>
            <a:picLocks noChangeAspect="1" noChangeArrowheads="1"/>
          </p:cNvPicPr>
          <p:nvPr/>
        </p:nvPicPr>
        <p:blipFill>
          <a:blip r:embed="rId6" cstate="print"/>
          <a:srcRect/>
          <a:stretch>
            <a:fillRect/>
          </a:stretch>
        </p:blipFill>
        <p:spPr bwMode="auto">
          <a:xfrm>
            <a:off x="1905000" y="3622675"/>
            <a:ext cx="5334000" cy="32353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347</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Hatche</vt:lpstr>
      <vt:lpstr>Chapter 8 and 9</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dc:title>
  <dc:creator>Owner</dc:creator>
  <cp:lastModifiedBy>Pam</cp:lastModifiedBy>
  <cp:revision>47</cp:revision>
  <cp:lastPrinted>2012-11-26T14:16:59Z</cp:lastPrinted>
  <dcterms:created xsi:type="dcterms:W3CDTF">2012-10-17T00:19:50Z</dcterms:created>
  <dcterms:modified xsi:type="dcterms:W3CDTF">2013-10-26T20:33:45Z</dcterms:modified>
</cp:coreProperties>
</file>