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71" r:id="rId8"/>
    <p:sldId id="267" r:id="rId9"/>
    <p:sldId id="272" r:id="rId10"/>
    <p:sldId id="270" r:id="rId11"/>
    <p:sldId id="268" r:id="rId12"/>
    <p:sldId id="273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8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51894-2DAC-4FB5-B836-A15B2F070781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065B0-E902-4424-9CCF-6A4BB7F51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41E43-E432-4013-BEFF-13B724FAFCEC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E4568-F200-4659-9AA1-6ADE1A8D3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1C354-8B8D-4919-B2AB-46850401A8AE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72973-DFA7-419E-A62B-7FD604F92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F6BE9-A6AF-485D-B9FD-B0577A0B813C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5E2F1-2A29-4A52-A84B-57A2D653C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12B62-1151-4C5D-B94F-330EBBD7F551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2699-02D6-4D7E-BACC-F76D541B1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9033C-911B-4FCC-805E-A314F775AD8F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86964-3038-4E83-AB86-605D88D816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53490-00FB-4C81-87DE-1E42EFD6FAA1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87ABE-DF22-4515-AF0F-78D8E90BB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04A2D-F905-4DBD-9AC2-A6490654E1F4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EE0AE-C3A9-419C-8E49-DF5B9C2C6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0CED9-A409-454D-A1E6-FBD49D8F4387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A432A-0CFF-473F-B345-97915B0CF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96513-D7EE-4B90-9D41-B6077D0C5407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B73AA-4CDD-4242-A4ED-3A15DB16F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8152A-85B1-4B80-8C64-DBA1B117FED6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D652E-A3F5-4F13-A1B0-16AD60135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5B3DBB-CAB3-42BE-907E-517AE937B089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04D7F9-B4A1-458E-A2EF-36A378100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hyperlink" Target="http://www.youtube.com/watch?v=ZQJt4Gwgzpo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3400709">
            <a:off x="5517357" y="826293"/>
            <a:ext cx="15621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9600" dirty="0" err="1" smtClean="0"/>
              <a:t>Hatche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Gary Paulsen </a:t>
            </a:r>
            <a:endParaRPr lang="en-US" dirty="0"/>
          </a:p>
        </p:txBody>
      </p:sp>
      <p:sp>
        <p:nvSpPr>
          <p:cNvPr id="13316" name="Subtitle 2"/>
          <p:cNvSpPr>
            <a:spLocks/>
          </p:cNvSpPr>
          <p:nvPr/>
        </p:nvSpPr>
        <p:spPr bwMode="auto">
          <a:xfrm>
            <a:off x="1371600" y="24384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6000">
                <a:latin typeface="Impact" pitchFamily="34" charset="0"/>
              </a:rPr>
              <a:t>Text Exploration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8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0466" y="1950027"/>
            <a:ext cx="1190625" cy="228600"/>
          </a:xfrm>
          <a:prstGeom prst="rect">
            <a:avLst/>
          </a:prstGeom>
          <a:noFill/>
        </p:spPr>
      </p:pic>
      <p:sp>
        <p:nvSpPr>
          <p:cNvPr id="14347" name="TextBox 3"/>
          <p:cNvSpPr txBox="1">
            <a:spLocks noChangeArrowheads="1"/>
          </p:cNvSpPr>
          <p:nvPr/>
        </p:nvSpPr>
        <p:spPr bwMode="auto">
          <a:xfrm>
            <a:off x="533400" y="1496973"/>
            <a:ext cx="8001000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smtClean="0"/>
              <a:t>Background Knowledge- </a:t>
            </a:r>
            <a:r>
              <a:rPr lang="en-US" sz="2000" dirty="0" smtClean="0"/>
              <a:t>“He almost thought of it as his home.”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b="1" dirty="0" smtClean="0">
                <a:solidFill>
                  <a:srgbClr val="FF0000"/>
                </a:solidFill>
              </a:rPr>
              <a:t>Famous Survival Shelters…Can you guess which ones they are? </a:t>
            </a:r>
            <a:endParaRPr lang="en-US" sz="2000" b="1" dirty="0">
              <a:solidFill>
                <a:srgbClr val="FF0000"/>
              </a:solidFill>
            </a:endParaRPr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 </a:t>
            </a:r>
            <a:endParaRPr lang="en-US" sz="2000" dirty="0">
              <a:latin typeface="Calibri" pitchFamily="34" charset="0"/>
            </a:endParaRPr>
          </a:p>
          <a:p>
            <a:r>
              <a:rPr lang="en-US" sz="2000" dirty="0">
                <a:latin typeface="Calibri" pitchFamily="34" charset="0"/>
              </a:rPr>
              <a:t> </a:t>
            </a:r>
          </a:p>
          <a:p>
            <a:r>
              <a:rPr lang="en-US" dirty="0">
                <a:latin typeface="Calibri" pitchFamily="34" charset="0"/>
              </a:rPr>
              <a:t> </a:t>
            </a:r>
          </a:p>
        </p:txBody>
      </p:sp>
      <p:pic>
        <p:nvPicPr>
          <p:cNvPr id="12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3400709">
            <a:off x="2685164" y="91089"/>
            <a:ext cx="711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 txBox="1">
            <a:spLocks/>
          </p:cNvSpPr>
          <p:nvPr/>
        </p:nvSpPr>
        <p:spPr bwMode="auto">
          <a:xfrm>
            <a:off x="152400" y="76200"/>
            <a:ext cx="28956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en-US" sz="3200" smtClean="0">
                <a:latin typeface="Impact" pitchFamily="34" charset="0"/>
              </a:rPr>
              <a:t>Chapter 6</a:t>
            </a:r>
            <a:endParaRPr lang="en-US" sz="3200" dirty="0" smtClean="0">
              <a:latin typeface="Impact" pitchFamily="34" charset="0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 bwMode="auto">
          <a:xfrm>
            <a:off x="76200" y="5334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smtClean="0"/>
              <a:t>Hatchet</a:t>
            </a:r>
            <a:endParaRPr lang="en-US" b="1" dirty="0"/>
          </a:p>
        </p:txBody>
      </p:sp>
      <p:pic>
        <p:nvPicPr>
          <p:cNvPr id="15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9144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t2.gstatic.com/images?q=tbn:ANd9GcRxDfIYy8U14WeGdvgCRa4D0cdEdOurwpepkG01D9PJZJkGAY0izQ:2.bp.blogspot.com/_RrObyQ3XzcY/Su1wygC8YGI/AAAAAAAAwOU/k0QRFeIVeGc/s400/Lost-at%2Bthe%2Bbeach%2Bcamp%2B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4343400"/>
            <a:ext cx="3123415" cy="2339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t2.gstatic.com/images?q=tbn:ANd9GcR2Lhzm26HP6F7RtjOFMFvdwkP0N2dqPb9m1zXcgM1kYbrCYg3SfQ:www.clown-ministry.com/images/gilligans-island-poster-gilligan-aging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76871" y="4343398"/>
            <a:ext cx="2909884" cy="2339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http://t3.gstatic.com/images?q=tbn:ANd9GcTPQDtDGdEdAL9WjeVGTCL1KO9J5BF_xaQqpS2oMqW330zgLz-K:www.selfsymmetry.com/wp-content/uploads/2010/04/cast-away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43255" y="4343400"/>
            <a:ext cx="2265219" cy="2265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4356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8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909" y="2133600"/>
            <a:ext cx="1190625" cy="228600"/>
          </a:xfrm>
          <a:prstGeom prst="rect">
            <a:avLst/>
          </a:prstGeom>
          <a:noFill/>
        </p:spPr>
      </p:pic>
      <p:sp>
        <p:nvSpPr>
          <p:cNvPr id="14347" name="TextBox 3"/>
          <p:cNvSpPr txBox="1">
            <a:spLocks noChangeArrowheads="1"/>
          </p:cNvSpPr>
          <p:nvPr/>
        </p:nvSpPr>
        <p:spPr bwMode="auto">
          <a:xfrm>
            <a:off x="457200" y="1295400"/>
            <a:ext cx="82296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/>
              <a:t>In your opinion</a:t>
            </a:r>
            <a:r>
              <a:rPr lang="en-US" sz="2000" dirty="0"/>
              <a:t>- </a:t>
            </a:r>
            <a:r>
              <a:rPr lang="en-US" sz="2000" dirty="0" smtClean="0"/>
              <a:t>“How did they used to do it? He thought. Run two sticks together.”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400" b="1" dirty="0" smtClean="0">
                <a:solidFill>
                  <a:srgbClr val="FF0000"/>
                </a:solidFill>
              </a:rPr>
              <a:t>Could you rub two pencils 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together to start a fire? </a:t>
            </a: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 </a:t>
            </a:r>
          </a:p>
        </p:txBody>
      </p:sp>
      <p:pic>
        <p:nvPicPr>
          <p:cNvPr id="12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3400709">
            <a:off x="2685164" y="91089"/>
            <a:ext cx="711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 txBox="1">
            <a:spLocks/>
          </p:cNvSpPr>
          <p:nvPr/>
        </p:nvSpPr>
        <p:spPr bwMode="auto">
          <a:xfrm>
            <a:off x="152400" y="76200"/>
            <a:ext cx="28956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en-US" sz="3200" smtClean="0">
                <a:latin typeface="Impact" pitchFamily="34" charset="0"/>
              </a:rPr>
              <a:t>Chapter 6</a:t>
            </a:r>
            <a:endParaRPr lang="en-US" sz="3200" dirty="0" smtClean="0">
              <a:latin typeface="Impact" pitchFamily="34" charset="0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 bwMode="auto">
          <a:xfrm>
            <a:off x="76200" y="5334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smtClean="0"/>
              <a:t>Hatchet</a:t>
            </a:r>
            <a:endParaRPr lang="en-US" b="1" dirty="0"/>
          </a:p>
        </p:txBody>
      </p:sp>
      <p:pic>
        <p:nvPicPr>
          <p:cNvPr id="15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9144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 descr="http://t2.gstatic.com/images?q=tbn:ANd9GcSIdrs2rDG5OLMzH6KBE6XVeb0aakomr2ClSATi_y5Zrv6h0DizkA:ecx.images-amazon.com/images/I/412AVEFcpSL._SX500_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748436"/>
            <a:ext cx="3267075" cy="4909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6605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8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549" y="2092036"/>
            <a:ext cx="1190625" cy="228600"/>
          </a:xfrm>
          <a:prstGeom prst="rect">
            <a:avLst/>
          </a:prstGeom>
          <a:noFill/>
        </p:spPr>
      </p:pic>
      <p:sp>
        <p:nvSpPr>
          <p:cNvPr id="14347" name="TextBox 3"/>
          <p:cNvSpPr txBox="1">
            <a:spLocks noChangeArrowheads="1"/>
          </p:cNvSpPr>
          <p:nvPr/>
        </p:nvSpPr>
        <p:spPr bwMode="auto">
          <a:xfrm>
            <a:off x="685800" y="1295400"/>
            <a:ext cx="8001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/>
              <a:t>Figurative language pg.64</a:t>
            </a:r>
            <a:r>
              <a:rPr lang="en-US" sz="2000" dirty="0"/>
              <a:t>- “In moments, scattering the birds, grabbing branches, stripping them to fill his mouth with berries.” 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Brian </a:t>
            </a:r>
            <a:r>
              <a:rPr lang="en-US" sz="2000" dirty="0"/>
              <a:t>is overjoyed to find some food and eats the berries as quickly as he can. Create your own figurative language here to describe Brian as he eats the berries.  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 </a:t>
            </a:r>
          </a:p>
        </p:txBody>
      </p:sp>
      <p:pic>
        <p:nvPicPr>
          <p:cNvPr id="12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3400709">
            <a:off x="2685164" y="91089"/>
            <a:ext cx="711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 txBox="1">
            <a:spLocks/>
          </p:cNvSpPr>
          <p:nvPr/>
        </p:nvSpPr>
        <p:spPr bwMode="auto">
          <a:xfrm>
            <a:off x="152400" y="76200"/>
            <a:ext cx="28956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en-US" sz="3200" smtClean="0">
                <a:latin typeface="Impact" pitchFamily="34" charset="0"/>
              </a:rPr>
              <a:t>Chapter 6</a:t>
            </a:r>
            <a:endParaRPr lang="en-US" sz="3200" dirty="0" smtClean="0">
              <a:latin typeface="Impact" pitchFamily="34" charset="0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 bwMode="auto">
          <a:xfrm>
            <a:off x="76200" y="5334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smtClean="0"/>
              <a:t>Hatchet</a:t>
            </a:r>
            <a:endParaRPr lang="en-US" b="1" dirty="0"/>
          </a:p>
        </p:txBody>
      </p:sp>
      <p:pic>
        <p:nvPicPr>
          <p:cNvPr id="15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9144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 descr="http://t3.gstatic.com/images?q=tbn:ANd9GcQFz5bGVRrZJ2m09tzUTT5BqxM0K3ciUpYsx0An207VyR_BuY6fng:local-food-tours.com/culinary-cultural-experience/wp-content/uploads/2011/10/thanksgiving-turkey-buffet-tabl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38601" y="3238233"/>
            <a:ext cx="5105400" cy="3610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9793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3400709">
            <a:off x="2685164" y="91089"/>
            <a:ext cx="711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1"/>
          <p:cNvSpPr>
            <a:spLocks noGrp="1"/>
          </p:cNvSpPr>
          <p:nvPr>
            <p:ph type="ctrTitle"/>
          </p:nvPr>
        </p:nvSpPr>
        <p:spPr>
          <a:xfrm>
            <a:off x="152400" y="76200"/>
            <a:ext cx="2895600" cy="631825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latin typeface="Impact" pitchFamily="34" charset="0"/>
              </a:rPr>
              <a:t>Chapter </a:t>
            </a:r>
            <a:r>
              <a:rPr lang="en-US" sz="3200" dirty="0">
                <a:latin typeface="Impact" pitchFamily="34" charset="0"/>
              </a:rPr>
              <a:t>6</a:t>
            </a:r>
            <a:endParaRPr lang="en-US" sz="3200" dirty="0" smtClean="0">
              <a:latin typeface="Impac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533400"/>
            <a:ext cx="1676400" cy="5334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Hatchet</a:t>
            </a:r>
            <a:endParaRPr lang="en-US" b="1" dirty="0"/>
          </a:p>
        </p:txBody>
      </p:sp>
      <p:pic>
        <p:nvPicPr>
          <p:cNvPr id="1434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9144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7" name="TextBox 3"/>
          <p:cNvSpPr txBox="1">
            <a:spLocks noChangeArrowheads="1"/>
          </p:cNvSpPr>
          <p:nvPr/>
        </p:nvSpPr>
        <p:spPr bwMode="auto">
          <a:xfrm>
            <a:off x="457200" y="1673185"/>
            <a:ext cx="8229600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/>
              <a:t>Anticipation Response</a:t>
            </a:r>
            <a:r>
              <a:rPr lang="en-US" sz="2000" dirty="0"/>
              <a:t>– After reading </a:t>
            </a:r>
            <a:r>
              <a:rPr lang="en-US" sz="2000" dirty="0" smtClean="0"/>
              <a:t>chapters 3 and 4, </a:t>
            </a:r>
            <a:r>
              <a:rPr lang="en-US" sz="2000" dirty="0"/>
              <a:t>make one prediction and ask one question that you have.  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>
                <a:latin typeface="Calibri" pitchFamily="34" charset="0"/>
              </a:rPr>
              <a:t> </a:t>
            </a:r>
          </a:p>
          <a:p>
            <a:r>
              <a:rPr lang="en-US" sz="2000" dirty="0">
                <a:latin typeface="Calibri" pitchFamily="34" charset="0"/>
              </a:rPr>
              <a:t> </a:t>
            </a:r>
          </a:p>
          <a:p>
            <a:r>
              <a:rPr lang="en-US" dirty="0">
                <a:latin typeface="Calibri" pitchFamily="34" charset="0"/>
              </a:rPr>
              <a:t> </a:t>
            </a:r>
          </a:p>
        </p:txBody>
      </p:sp>
      <p:pic>
        <p:nvPicPr>
          <p:cNvPr id="2" name="Picture 2" descr="http://t1.gstatic.com/images?q=tbn:ANd9GcQH5WDhFRyQe630sc44ZBTzOO_WI9ETAgL6l6_sHZ1iY-mT2u5H:taxdollars.ocregister.com/files//web/sites/wordpress-mu-2.6.1/wp-content/blogs.dir/416/files//2008/10/fortune-teller-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76462" y="2991465"/>
            <a:ext cx="4681538" cy="3866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7" name="TextBox 3"/>
          <p:cNvSpPr txBox="1">
            <a:spLocks noChangeArrowheads="1"/>
          </p:cNvSpPr>
          <p:nvPr/>
        </p:nvSpPr>
        <p:spPr bwMode="auto">
          <a:xfrm>
            <a:off x="457200" y="1143000"/>
            <a:ext cx="82296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/>
              <a:t>Making an inference pg.56</a:t>
            </a:r>
            <a:r>
              <a:rPr lang="en-US" sz="2800" dirty="0"/>
              <a:t>– “They pretended that they were lost in the woods and talked in the afternoon about what they would do.” </a:t>
            </a:r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What </a:t>
            </a:r>
            <a:r>
              <a:rPr lang="en-US" sz="2800" dirty="0"/>
              <a:t>is ironic about Brian’s flashback and why?</a:t>
            </a:r>
          </a:p>
          <a:p>
            <a:r>
              <a:rPr lang="en-US" sz="2800" dirty="0"/>
              <a:t> </a:t>
            </a:r>
            <a:endParaRPr lang="en-US" sz="2000" dirty="0">
              <a:latin typeface="Calibri" pitchFamily="34" charset="0"/>
            </a:endParaRPr>
          </a:p>
        </p:txBody>
      </p:sp>
      <p:pic>
        <p:nvPicPr>
          <p:cNvPr id="14348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909" y="2468671"/>
            <a:ext cx="1190625" cy="228600"/>
          </a:xfrm>
          <a:prstGeom prst="rect">
            <a:avLst/>
          </a:prstGeom>
          <a:noFill/>
        </p:spPr>
      </p:pic>
      <p:pic>
        <p:nvPicPr>
          <p:cNvPr id="12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3400709">
            <a:off x="2685164" y="91089"/>
            <a:ext cx="711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 txBox="1">
            <a:spLocks/>
          </p:cNvSpPr>
          <p:nvPr/>
        </p:nvSpPr>
        <p:spPr bwMode="auto">
          <a:xfrm>
            <a:off x="152400" y="76200"/>
            <a:ext cx="28956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en-US" sz="3200" smtClean="0">
                <a:latin typeface="Impact" pitchFamily="34" charset="0"/>
              </a:rPr>
              <a:t>Chapter 6</a:t>
            </a:r>
            <a:endParaRPr lang="en-US" sz="3200" dirty="0" smtClean="0">
              <a:latin typeface="Impact" pitchFamily="34" charset="0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 bwMode="auto">
          <a:xfrm>
            <a:off x="76200" y="5334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smtClean="0"/>
              <a:t>Hatchet</a:t>
            </a:r>
            <a:endParaRPr lang="en-US" b="1" dirty="0"/>
          </a:p>
        </p:txBody>
      </p:sp>
      <p:pic>
        <p:nvPicPr>
          <p:cNvPr id="15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9144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782" y="3835545"/>
            <a:ext cx="4322618" cy="3022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 descr="http://t3.gstatic.com/images?q=tbn:ANd9GcQyBqVyQZWgLMIB-szFFP5rLMb_BdllhbvoG8kzAs9_qvaI7bG7D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829076"/>
            <a:ext cx="4059382" cy="30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0000" y="152400"/>
            <a:ext cx="13999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rgbClr val="FF0000"/>
                </a:solidFill>
                <a:latin typeface="Impact" pitchFamily="34" charset="0"/>
              </a:rPr>
              <a:t>What is </a:t>
            </a:r>
          </a:p>
          <a:p>
            <a:pPr algn="r"/>
            <a:r>
              <a:rPr lang="en-US" sz="2800" dirty="0" smtClean="0">
                <a:solidFill>
                  <a:srgbClr val="FF0000"/>
                </a:solidFill>
                <a:latin typeface="Impact" pitchFamily="34" charset="0"/>
              </a:rPr>
              <a:t>Irony? </a:t>
            </a:r>
            <a:endParaRPr lang="en-US" sz="2800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84618" y="14347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use of words to convey a meaning that is the opposite of its literal meaning:</a:t>
            </a:r>
          </a:p>
        </p:txBody>
      </p:sp>
      <p:sp>
        <p:nvSpPr>
          <p:cNvPr id="7" name="Rectangle 6"/>
          <p:cNvSpPr/>
          <p:nvPr/>
        </p:nvSpPr>
        <p:spPr>
          <a:xfrm>
            <a:off x="3886200" y="76200"/>
            <a:ext cx="4800600" cy="106680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200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7" name="TextBox 3"/>
          <p:cNvSpPr txBox="1">
            <a:spLocks noChangeArrowheads="1"/>
          </p:cNvSpPr>
          <p:nvPr/>
        </p:nvSpPr>
        <p:spPr bwMode="auto">
          <a:xfrm>
            <a:off x="457200" y="1295400"/>
            <a:ext cx="8229600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smtClean="0"/>
              <a:t>“They had decided that the best shelter was a lean – to and Brian set out to make one up. </a:t>
            </a:r>
          </a:p>
          <a:p>
            <a:endParaRPr lang="en-US" sz="2000" dirty="0" smtClean="0"/>
          </a:p>
          <a:p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What is a lean – to? </a:t>
            </a:r>
            <a:endParaRPr lang="en-US" sz="2400" b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 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/>
              <a:t> </a:t>
            </a:r>
          </a:p>
          <a:p>
            <a:r>
              <a:rPr lang="en-US" sz="2000" dirty="0">
                <a:latin typeface="Calibri" pitchFamily="34" charset="0"/>
              </a:rPr>
              <a:t> </a:t>
            </a:r>
          </a:p>
          <a:p>
            <a:r>
              <a:rPr lang="en-US" sz="2000" dirty="0">
                <a:latin typeface="Calibri" pitchFamily="34" charset="0"/>
              </a:rPr>
              <a:t> </a:t>
            </a:r>
          </a:p>
          <a:p>
            <a:r>
              <a:rPr lang="en-US" dirty="0">
                <a:latin typeface="Calibri" pitchFamily="34" charset="0"/>
              </a:rPr>
              <a:t> </a:t>
            </a:r>
          </a:p>
        </p:txBody>
      </p:sp>
      <p:pic>
        <p:nvPicPr>
          <p:cNvPr id="11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3400709">
            <a:off x="2685164" y="91089"/>
            <a:ext cx="711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le 1"/>
          <p:cNvSpPr txBox="1">
            <a:spLocks/>
          </p:cNvSpPr>
          <p:nvPr/>
        </p:nvSpPr>
        <p:spPr bwMode="auto">
          <a:xfrm>
            <a:off x="152400" y="76200"/>
            <a:ext cx="28956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en-US" sz="3200" smtClean="0">
                <a:latin typeface="Impact" pitchFamily="34" charset="0"/>
              </a:rPr>
              <a:t>Chapter 6</a:t>
            </a:r>
            <a:endParaRPr lang="en-US" sz="3200" dirty="0" smtClean="0">
              <a:latin typeface="Impact" pitchFamily="34" charset="0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 bwMode="auto">
          <a:xfrm>
            <a:off x="76200" y="5334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smtClean="0"/>
              <a:t>Hatchet</a:t>
            </a:r>
            <a:endParaRPr lang="en-US" b="1" dirty="0"/>
          </a:p>
        </p:txBody>
      </p:sp>
      <p:pic>
        <p:nvPicPr>
          <p:cNvPr id="14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9144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4131" y="2743200"/>
            <a:ext cx="6349008" cy="3386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404131" y="6096000"/>
            <a:ext cx="6349008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Learn how to make one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193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7" name="TextBox 3"/>
          <p:cNvSpPr txBox="1">
            <a:spLocks noChangeArrowheads="1"/>
          </p:cNvSpPr>
          <p:nvPr/>
        </p:nvSpPr>
        <p:spPr bwMode="auto">
          <a:xfrm>
            <a:off x="457200" y="1295400"/>
            <a:ext cx="8229600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/>
              <a:t>How many of you know your cardinal directions? </a:t>
            </a:r>
            <a:endParaRPr lang="en-US" sz="2000" dirty="0"/>
          </a:p>
          <a:p>
            <a:r>
              <a:rPr lang="en-US" sz="2000" dirty="0"/>
              <a:t> 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/>
              <a:t> </a:t>
            </a:r>
          </a:p>
          <a:p>
            <a:r>
              <a:rPr lang="en-US" sz="2000" dirty="0">
                <a:latin typeface="Calibri" pitchFamily="34" charset="0"/>
              </a:rPr>
              <a:t> </a:t>
            </a:r>
          </a:p>
          <a:p>
            <a:r>
              <a:rPr lang="en-US" sz="2000" dirty="0">
                <a:latin typeface="Calibri" pitchFamily="34" charset="0"/>
              </a:rPr>
              <a:t> </a:t>
            </a:r>
          </a:p>
          <a:p>
            <a:r>
              <a:rPr lang="en-US" dirty="0">
                <a:latin typeface="Calibri" pitchFamily="34" charset="0"/>
              </a:rPr>
              <a:t> 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4953000"/>
            <a:ext cx="9018741" cy="1870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 descr="http://t3.gstatic.com/images?q=tbn:ANd9GcTQ9xb-MSmHksO5popoAP1SDongk0OXJqpjU_o8dpNruG-O69Wa:cf.ltkcdn.net/tattoos/images/std/8162-240x241-Colorful_compass_ros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71069" y="1752600"/>
            <a:ext cx="32766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3400709">
            <a:off x="2685164" y="91089"/>
            <a:ext cx="711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itle 1"/>
          <p:cNvSpPr txBox="1">
            <a:spLocks/>
          </p:cNvSpPr>
          <p:nvPr/>
        </p:nvSpPr>
        <p:spPr bwMode="auto">
          <a:xfrm>
            <a:off x="152400" y="76200"/>
            <a:ext cx="28956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en-US" sz="3200" smtClean="0">
                <a:latin typeface="Impact" pitchFamily="34" charset="0"/>
              </a:rPr>
              <a:t>Chapter 6</a:t>
            </a:r>
            <a:endParaRPr lang="en-US" sz="3200" dirty="0" smtClean="0">
              <a:latin typeface="Impact" pitchFamily="34" charset="0"/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 bwMode="auto">
          <a:xfrm>
            <a:off x="76200" y="5334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smtClean="0"/>
              <a:t>Hatchet</a:t>
            </a:r>
            <a:endParaRPr lang="en-US" b="1" dirty="0"/>
          </a:p>
        </p:txBody>
      </p:sp>
      <p:pic>
        <p:nvPicPr>
          <p:cNvPr id="19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9144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75193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8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575" y="2590800"/>
            <a:ext cx="1190625" cy="228600"/>
          </a:xfrm>
          <a:prstGeom prst="rect">
            <a:avLst/>
          </a:prstGeom>
          <a:noFill/>
        </p:spPr>
      </p:pic>
      <p:sp>
        <p:nvSpPr>
          <p:cNvPr id="14347" name="TextBox 3"/>
          <p:cNvSpPr txBox="1">
            <a:spLocks noChangeArrowheads="1"/>
          </p:cNvSpPr>
          <p:nvPr/>
        </p:nvSpPr>
        <p:spPr bwMode="auto">
          <a:xfrm>
            <a:off x="457200" y="1295400"/>
            <a:ext cx="8229600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/>
              <a:t>Context clues pg. 58</a:t>
            </a:r>
            <a:r>
              <a:rPr lang="en-US" sz="2000" dirty="0"/>
              <a:t>- “Some of the rock that had been scooped out had also been </a:t>
            </a:r>
            <a:r>
              <a:rPr lang="en-US" sz="2000" b="1" dirty="0"/>
              <a:t>pulverized </a:t>
            </a:r>
            <a:r>
              <a:rPr lang="en-US" sz="2000" dirty="0"/>
              <a:t>by the glacial action, turned into sand and now made a small sand beach…” 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What </a:t>
            </a:r>
            <a:r>
              <a:rPr lang="en-US" sz="2000" dirty="0"/>
              <a:t>does the word pulverized mean in this context? </a:t>
            </a:r>
          </a:p>
          <a:p>
            <a:r>
              <a:rPr lang="en-US" sz="2000" dirty="0"/>
              <a:t> </a:t>
            </a:r>
          </a:p>
          <a:p>
            <a:endParaRPr lang="en-US" sz="2000" dirty="0"/>
          </a:p>
          <a:p>
            <a:r>
              <a:rPr lang="en-US" sz="2000" dirty="0"/>
              <a:t> </a:t>
            </a:r>
          </a:p>
          <a:p>
            <a:r>
              <a:rPr lang="en-US" sz="2000" dirty="0">
                <a:latin typeface="Calibri" pitchFamily="34" charset="0"/>
              </a:rPr>
              <a:t> </a:t>
            </a:r>
          </a:p>
          <a:p>
            <a:r>
              <a:rPr lang="en-US" sz="2000" dirty="0">
                <a:latin typeface="Calibri" pitchFamily="34" charset="0"/>
              </a:rPr>
              <a:t> </a:t>
            </a:r>
          </a:p>
          <a:p>
            <a:r>
              <a:rPr lang="en-US" dirty="0">
                <a:latin typeface="Calibri" pitchFamily="34" charset="0"/>
              </a:rPr>
              <a:t> </a:t>
            </a:r>
          </a:p>
        </p:txBody>
      </p:sp>
      <p:pic>
        <p:nvPicPr>
          <p:cNvPr id="11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3400709">
            <a:off x="2685164" y="91089"/>
            <a:ext cx="711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le 1"/>
          <p:cNvSpPr txBox="1">
            <a:spLocks/>
          </p:cNvSpPr>
          <p:nvPr/>
        </p:nvSpPr>
        <p:spPr bwMode="auto">
          <a:xfrm>
            <a:off x="152400" y="76200"/>
            <a:ext cx="28956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en-US" sz="3200" smtClean="0">
                <a:latin typeface="Impact" pitchFamily="34" charset="0"/>
              </a:rPr>
              <a:t>Chapter 6</a:t>
            </a:r>
            <a:endParaRPr lang="en-US" sz="3200" dirty="0" smtClean="0">
              <a:latin typeface="Impact" pitchFamily="34" charset="0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 bwMode="auto">
          <a:xfrm>
            <a:off x="76200" y="5334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smtClean="0"/>
              <a:t>Hatchet</a:t>
            </a:r>
            <a:endParaRPr lang="en-US" b="1" dirty="0"/>
          </a:p>
        </p:txBody>
      </p:sp>
      <p:pic>
        <p:nvPicPr>
          <p:cNvPr id="14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9144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http://t2.gstatic.com/images?q=tbn:ANd9GcT31bSahMPY50QMabI3mbNhkCyVtbfB59j9AstFlcdrQ5a-kvKO4A:openclipart.org/image/800px/svg_to_png/29061/Minduka_A_simple_magnifying_glass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04657" y="3810000"/>
            <a:ext cx="4279014" cy="271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5193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8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81200"/>
            <a:ext cx="1190625" cy="228600"/>
          </a:xfrm>
          <a:prstGeom prst="rect">
            <a:avLst/>
          </a:prstGeom>
          <a:noFill/>
        </p:spPr>
      </p:pic>
      <p:sp>
        <p:nvSpPr>
          <p:cNvPr id="14347" name="TextBox 3"/>
          <p:cNvSpPr txBox="1">
            <a:spLocks noChangeArrowheads="1"/>
          </p:cNvSpPr>
          <p:nvPr/>
        </p:nvSpPr>
        <p:spPr bwMode="auto">
          <a:xfrm>
            <a:off x="457200" y="1295400"/>
            <a:ext cx="8229600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/>
              <a:t>In your own opinion pg.59</a:t>
            </a:r>
            <a:r>
              <a:rPr lang="en-US" sz="2000" dirty="0"/>
              <a:t>– “Before he did anything else </a:t>
            </a:r>
            <a:r>
              <a:rPr lang="en-US" sz="2000" dirty="0" smtClean="0"/>
              <a:t>he would </a:t>
            </a:r>
            <a:r>
              <a:rPr lang="en-US" sz="2000" dirty="0"/>
              <a:t>have to find something to eat.” 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What </a:t>
            </a:r>
            <a:r>
              <a:rPr lang="en-US" sz="2000" dirty="0"/>
              <a:t>would be the first thing you would try to eat in the wild and why?  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 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 </a:t>
            </a:r>
          </a:p>
          <a:p>
            <a:r>
              <a:rPr lang="en-US" sz="2000" dirty="0">
                <a:latin typeface="Calibri" pitchFamily="34" charset="0"/>
              </a:rPr>
              <a:t> </a:t>
            </a:r>
          </a:p>
          <a:p>
            <a:r>
              <a:rPr lang="en-US" sz="2000" dirty="0">
                <a:latin typeface="Calibri" pitchFamily="34" charset="0"/>
              </a:rPr>
              <a:t> </a:t>
            </a:r>
          </a:p>
          <a:p>
            <a:r>
              <a:rPr lang="en-US" dirty="0">
                <a:latin typeface="Calibri" pitchFamily="34" charset="0"/>
              </a:rPr>
              <a:t> </a:t>
            </a:r>
          </a:p>
        </p:txBody>
      </p:sp>
      <p:pic>
        <p:nvPicPr>
          <p:cNvPr id="6146" name="Picture 2" descr="http://t2.gstatic.com/images?q=tbn:ANd9GcQL9SgNkCecQUgv7ZmkEq2jsa04ixDcFJJC2Y-NS72LIH-F-DLjBQ:www.dancingrabbit.org/wp-content/uploads/2012/03/shitak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71700" y="3007765"/>
            <a:ext cx="4800600" cy="358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3400709">
            <a:off x="2685164" y="91089"/>
            <a:ext cx="711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 txBox="1">
            <a:spLocks/>
          </p:cNvSpPr>
          <p:nvPr/>
        </p:nvSpPr>
        <p:spPr bwMode="auto">
          <a:xfrm>
            <a:off x="152400" y="76200"/>
            <a:ext cx="28956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en-US" sz="3200" smtClean="0">
                <a:latin typeface="Impact" pitchFamily="34" charset="0"/>
              </a:rPr>
              <a:t>Chapter 6</a:t>
            </a:r>
            <a:endParaRPr lang="en-US" sz="3200" dirty="0" smtClean="0">
              <a:latin typeface="Impact" pitchFamily="34" charset="0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 bwMode="auto">
          <a:xfrm>
            <a:off x="76200" y="5334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smtClean="0"/>
              <a:t>Hatchet</a:t>
            </a:r>
            <a:endParaRPr lang="en-US" b="1" dirty="0"/>
          </a:p>
        </p:txBody>
      </p:sp>
      <p:pic>
        <p:nvPicPr>
          <p:cNvPr id="15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9144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86157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7" name="TextBox 3"/>
          <p:cNvSpPr txBox="1">
            <a:spLocks noChangeArrowheads="1"/>
          </p:cNvSpPr>
          <p:nvPr/>
        </p:nvSpPr>
        <p:spPr bwMode="auto">
          <a:xfrm>
            <a:off x="533400" y="1295400"/>
            <a:ext cx="8229600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/>
              <a:t>Sensory details pg. 60</a:t>
            </a:r>
            <a:r>
              <a:rPr lang="en-US" sz="2000" dirty="0"/>
              <a:t>– What type of sensory details are being used when Brian is describing his last family Thanksgiving?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Use </a:t>
            </a:r>
            <a:r>
              <a:rPr lang="en-US" sz="2000" dirty="0"/>
              <a:t>your own      sensory details to describe a big Thanksgiving meal that you have had, Use all 5 senses. </a:t>
            </a:r>
          </a:p>
          <a:p>
            <a:r>
              <a:rPr lang="en-US" sz="2000" dirty="0"/>
              <a:t> 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 </a:t>
            </a:r>
          </a:p>
          <a:p>
            <a:endParaRPr lang="en-US" sz="2000" dirty="0">
              <a:latin typeface="Calibri" pitchFamily="34" charset="0"/>
            </a:endParaRPr>
          </a:p>
          <a:p>
            <a:r>
              <a:rPr lang="en-US" sz="2000" dirty="0">
                <a:latin typeface="Calibri" pitchFamily="34" charset="0"/>
              </a:rPr>
              <a:t> </a:t>
            </a:r>
          </a:p>
          <a:p>
            <a:r>
              <a:rPr lang="en-US" dirty="0">
                <a:latin typeface="Calibri" pitchFamily="34" charset="0"/>
              </a:rPr>
              <a:t> </a:t>
            </a:r>
          </a:p>
        </p:txBody>
      </p:sp>
      <p:pic>
        <p:nvPicPr>
          <p:cNvPr id="9" name="Picture 2" descr="http://t2.gstatic.com/images?q=tbn:ANd9GcQyKs6242PQ0ZSuXttV0EB5eOTMnyAZ2mdDqUxetx9X-bnZRXltGw:www.creativewriting-prompts.com/images/5Sens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3176490"/>
            <a:ext cx="3381419" cy="2181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://t0.gstatic.com/images?q=tbn:ANd9GcSR1lzgNvjJd6nysT0XBghjuB5Gmh2wzOaKwqrO6MIkPN49FP6Z2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62695" y="3200400"/>
            <a:ext cx="5206403" cy="356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3400709">
            <a:off x="2685164" y="91089"/>
            <a:ext cx="711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/>
          <p:cNvSpPr txBox="1">
            <a:spLocks/>
          </p:cNvSpPr>
          <p:nvPr/>
        </p:nvSpPr>
        <p:spPr bwMode="auto">
          <a:xfrm>
            <a:off x="152400" y="76200"/>
            <a:ext cx="28956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en-US" sz="3200" smtClean="0">
                <a:latin typeface="Impact" pitchFamily="34" charset="0"/>
              </a:rPr>
              <a:t>Chapter 6</a:t>
            </a:r>
            <a:endParaRPr lang="en-US" sz="3200" dirty="0" smtClean="0">
              <a:latin typeface="Impact" pitchFamily="34" charset="0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 bwMode="auto">
          <a:xfrm>
            <a:off x="76200" y="5334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smtClean="0"/>
              <a:t>Hatchet</a:t>
            </a:r>
            <a:endParaRPr lang="en-US" b="1" dirty="0"/>
          </a:p>
        </p:txBody>
      </p:sp>
      <p:pic>
        <p:nvPicPr>
          <p:cNvPr id="16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9144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96605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7" name="TextBox 3"/>
          <p:cNvSpPr txBox="1">
            <a:spLocks noChangeArrowheads="1"/>
          </p:cNvSpPr>
          <p:nvPr/>
        </p:nvSpPr>
        <p:spPr bwMode="auto">
          <a:xfrm>
            <a:off x="457200" y="1295400"/>
            <a:ext cx="82296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/>
              <a:t>“Sure the woods were full of berry bushes.”</a:t>
            </a:r>
            <a:endParaRPr lang="en-US" sz="2000" dirty="0" smtClean="0"/>
          </a:p>
          <a:p>
            <a:r>
              <a:rPr lang="en-US" dirty="0">
                <a:latin typeface="Calibri" pitchFamily="34" charset="0"/>
              </a:rPr>
              <a:t> </a:t>
            </a:r>
          </a:p>
        </p:txBody>
      </p:sp>
      <p:pic>
        <p:nvPicPr>
          <p:cNvPr id="1026" name="Picture 2" descr="http://crisistimes.com/images/survival_plant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3125" y="1828800"/>
            <a:ext cx="4513895" cy="4626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3400709">
            <a:off x="2685164" y="91089"/>
            <a:ext cx="711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"/>
          <p:cNvSpPr txBox="1">
            <a:spLocks/>
          </p:cNvSpPr>
          <p:nvPr/>
        </p:nvSpPr>
        <p:spPr bwMode="auto">
          <a:xfrm>
            <a:off x="152400" y="76200"/>
            <a:ext cx="28956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en-US" sz="3200" smtClean="0">
                <a:latin typeface="Impact" pitchFamily="34" charset="0"/>
              </a:rPr>
              <a:t>Chapter 6</a:t>
            </a:r>
            <a:endParaRPr lang="en-US" sz="3200" dirty="0" smtClean="0">
              <a:latin typeface="Impact" pitchFamily="34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76200" y="5334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smtClean="0"/>
              <a:t>Hatchet</a:t>
            </a:r>
            <a:endParaRPr lang="en-US" b="1" dirty="0"/>
          </a:p>
        </p:txBody>
      </p:sp>
      <p:pic>
        <p:nvPicPr>
          <p:cNvPr id="13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9144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0466" y="1950027"/>
            <a:ext cx="1190625" cy="228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 rot="20451242">
            <a:off x="3075709" y="3495840"/>
            <a:ext cx="2129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ALL POISENOUS 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BERRY BUSHES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869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407</Words>
  <Application>Microsoft Office PowerPoint</Application>
  <PresentationFormat>On-screen Show (4:3)</PresentationFormat>
  <Paragraphs>129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Hatche</vt:lpstr>
      <vt:lpstr>Chapter 6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Hatche</dc:title>
  <dc:creator>Owner</dc:creator>
  <cp:lastModifiedBy>Pam</cp:lastModifiedBy>
  <cp:revision>38</cp:revision>
  <dcterms:created xsi:type="dcterms:W3CDTF">2012-10-17T00:19:50Z</dcterms:created>
  <dcterms:modified xsi:type="dcterms:W3CDTF">2013-10-26T20:32:37Z</dcterms:modified>
</cp:coreProperties>
</file>