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2" r:id="rId4"/>
    <p:sldId id="266" r:id="rId5"/>
    <p:sldId id="270" r:id="rId6"/>
    <p:sldId id="273"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045E"/>
    <a:srgbClr val="E7472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24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92EB9B7-0746-4227-83D9-D7C355E39C27}"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EF56C9-5CB3-4EFD-885D-D5F7586D58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72DB8C2-9E42-4102-A491-94FB3535BA5B}"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2E9E78-4D6B-41A0-A1CA-182983F150D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9E1225-E619-4DC6-AC5E-F23C7AA2D4BB}"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3D6EFF-8E27-40DD-80C9-0C187D07BE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D96462-C281-48B9-99E2-DCB8CB4F755D}"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478C6A-7F0F-4A23-8CC6-0532B0FFCC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18D20A0-A377-4F57-B05F-56D38556A08D}"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9309C3-E560-4820-8D7D-41760BDECE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32335CB-4D52-4A05-85CF-C499FD8FE38B}" type="datetimeFigureOut">
              <a:rPr lang="en-US"/>
              <a:pPr>
                <a:defRPr/>
              </a:pPr>
              <a:t>10/26/2013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2BA7B9-935D-44BE-9733-5A36F303B4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301CF11-FA5A-44F5-9510-9A418E98E4D1}" type="datetimeFigureOut">
              <a:rPr lang="en-US"/>
              <a:pPr>
                <a:defRPr/>
              </a:pPr>
              <a:t>10/26/2013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EFFCC1A-F1BA-4B7A-8286-2EE4FBB316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65DF1A5-A6D4-4880-9C1D-4A8CF003D4C3}" type="datetimeFigureOut">
              <a:rPr lang="en-US"/>
              <a:pPr>
                <a:defRPr/>
              </a:pPr>
              <a:t>10/26/2013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B39DD58-A780-4F9D-9C15-A9CA0B121E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2F427CC-7E4B-4921-A6BA-FECAD643D57A}" type="datetimeFigureOut">
              <a:rPr lang="en-US"/>
              <a:pPr>
                <a:defRPr/>
              </a:pPr>
              <a:t>10/26/2013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C7203BA-41A5-4031-8B3A-AB0B3AF080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1C5B29-AD96-46F7-BF32-12652BFDA2B5}" type="datetimeFigureOut">
              <a:rPr lang="en-US"/>
              <a:pPr>
                <a:defRPr/>
              </a:pPr>
              <a:t>10/26/2013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8EF3F4-73F5-460D-89BD-8E7539793E9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03934C-19E4-49E2-90DA-8FE15D81185E}" type="datetimeFigureOut">
              <a:rPr lang="en-US"/>
              <a:pPr>
                <a:defRPr/>
              </a:pPr>
              <a:t>10/26/2013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A8CDB2-A9B8-4AAC-8478-5FB625C144D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3E22E91-68FF-4E44-88F5-125871DAE8BB}" type="datetimeFigureOut">
              <a:rPr lang="en-US"/>
              <a:pPr>
                <a:defRPr/>
              </a:pPr>
              <a:t>10/26/2013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0FC1FF1-7807-4683-A9C2-FD75E75279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5517357" y="826293"/>
            <a:ext cx="1562100" cy="1262063"/>
          </a:xfrm>
          <a:prstGeom prst="rect">
            <a:avLst/>
          </a:prstGeom>
          <a:noFill/>
          <a:ln w="9525">
            <a:noFill/>
            <a:miter lim="800000"/>
            <a:headEnd/>
            <a:tailEnd/>
          </a:ln>
        </p:spPr>
      </p:pic>
      <p:sp>
        <p:nvSpPr>
          <p:cNvPr id="2" name="Title 1"/>
          <p:cNvSpPr>
            <a:spLocks noGrp="1"/>
          </p:cNvSpPr>
          <p:nvPr>
            <p:ph type="ctrTitle"/>
          </p:nvPr>
        </p:nvSpPr>
        <p:spPr>
          <a:xfrm>
            <a:off x="685800" y="685800"/>
            <a:ext cx="7772400" cy="1470025"/>
          </a:xfrm>
        </p:spPr>
        <p:txBody>
          <a:bodyPr rtlCol="0">
            <a:normAutofit fontScale="90000"/>
          </a:bodyPr>
          <a:lstStyle/>
          <a:p>
            <a:pPr eaLnBrk="1" fontAlgn="auto" hangingPunct="1">
              <a:spcAft>
                <a:spcPts val="0"/>
              </a:spcAft>
              <a:defRPr/>
            </a:pPr>
            <a:r>
              <a:rPr lang="en-US" sz="9600" dirty="0" err="1" smtClean="0"/>
              <a:t>Hatche</a:t>
            </a:r>
            <a:endParaRPr lang="en-US" sz="9600" dirty="0"/>
          </a:p>
        </p:txBody>
      </p:sp>
      <p:sp>
        <p:nvSpPr>
          <p:cNvPr id="3" name="Subtitle 2"/>
          <p:cNvSpPr>
            <a:spLocks noGrp="1"/>
          </p:cNvSpPr>
          <p:nvPr>
            <p:ph type="subTitle" idx="1"/>
          </p:nvPr>
        </p:nvSpPr>
        <p:spPr>
          <a:xfrm>
            <a:off x="1371600" y="1905000"/>
            <a:ext cx="6400800" cy="1752600"/>
          </a:xfrm>
        </p:spPr>
        <p:txBody>
          <a:bodyPr rtlCol="0">
            <a:normAutofit/>
          </a:bodyPr>
          <a:lstStyle/>
          <a:p>
            <a:pPr eaLnBrk="1" fontAlgn="auto" hangingPunct="1">
              <a:spcAft>
                <a:spcPts val="0"/>
              </a:spcAft>
              <a:buFont typeface="Arial" pitchFamily="34" charset="0"/>
              <a:buNone/>
              <a:defRPr/>
            </a:pPr>
            <a:r>
              <a:rPr lang="en-US" dirty="0" smtClean="0"/>
              <a:t>Gary Paulsen </a:t>
            </a:r>
            <a:endParaRPr lang="en-US" dirty="0"/>
          </a:p>
        </p:txBody>
      </p:sp>
      <p:sp>
        <p:nvSpPr>
          <p:cNvPr id="13316" name="Subtitle 2"/>
          <p:cNvSpPr>
            <a:spLocks/>
          </p:cNvSpPr>
          <p:nvPr/>
        </p:nvSpPr>
        <p:spPr bwMode="auto">
          <a:xfrm>
            <a:off x="1371600" y="2438400"/>
            <a:ext cx="6400800" cy="1752600"/>
          </a:xfrm>
          <a:prstGeom prst="rect">
            <a:avLst/>
          </a:prstGeom>
          <a:noFill/>
          <a:ln w="9525">
            <a:noFill/>
            <a:miter lim="800000"/>
            <a:headEnd/>
            <a:tailEnd/>
          </a:ln>
        </p:spPr>
        <p:txBody>
          <a:bodyPr/>
          <a:lstStyle/>
          <a:p>
            <a:pPr algn="ctr">
              <a:spcBef>
                <a:spcPct val="20000"/>
              </a:spcBef>
              <a:buFont typeface="Arial" charset="0"/>
              <a:buNone/>
            </a:pPr>
            <a:r>
              <a:rPr lang="en-US" sz="6000">
                <a:latin typeface="Impact" pitchFamily="34" charset="0"/>
              </a:rPr>
              <a:t>Text Exploration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1642269" y="118269"/>
            <a:ext cx="711200" cy="576262"/>
          </a:xfrm>
          <a:prstGeom prst="rect">
            <a:avLst/>
          </a:prstGeom>
          <a:noFill/>
          <a:ln w="9525">
            <a:noFill/>
            <a:miter lim="800000"/>
            <a:headEnd/>
            <a:tailEnd/>
          </a:ln>
        </p:spPr>
      </p:pic>
      <p:sp>
        <p:nvSpPr>
          <p:cNvPr id="14339" name="Title 1"/>
          <p:cNvSpPr>
            <a:spLocks noGrp="1"/>
          </p:cNvSpPr>
          <p:nvPr>
            <p:ph type="ctrTitle"/>
          </p:nvPr>
        </p:nvSpPr>
        <p:spPr>
          <a:xfrm>
            <a:off x="0" y="0"/>
            <a:ext cx="3352800" cy="631825"/>
          </a:xfrm>
        </p:spPr>
        <p:txBody>
          <a:bodyPr/>
          <a:lstStyle/>
          <a:p>
            <a:pPr algn="l" eaLnBrk="1" hangingPunct="1"/>
            <a:r>
              <a:rPr lang="en-US" sz="3200" smtClean="0">
                <a:latin typeface="Impact" pitchFamily="34" charset="0"/>
              </a:rPr>
              <a:t>Chapter 18</a:t>
            </a:r>
          </a:p>
        </p:txBody>
      </p:sp>
      <p:sp>
        <p:nvSpPr>
          <p:cNvPr id="3" name="Subtitle 2"/>
          <p:cNvSpPr>
            <a:spLocks noGrp="1"/>
          </p:cNvSpPr>
          <p:nvPr>
            <p:ph type="subTitle" idx="1"/>
          </p:nvPr>
        </p:nvSpPr>
        <p:spPr>
          <a:xfrm>
            <a:off x="-76200" y="381000"/>
            <a:ext cx="1676400" cy="533400"/>
          </a:xfrm>
        </p:spPr>
        <p:txBody>
          <a:bodyPr rtlCol="0">
            <a:normAutofit lnSpcReduction="10000"/>
          </a:bodyPr>
          <a:lstStyle/>
          <a:p>
            <a:pPr eaLnBrk="1" fontAlgn="auto" hangingPunct="1">
              <a:spcAft>
                <a:spcPts val="0"/>
              </a:spcAft>
              <a:buFont typeface="Arial" pitchFamily="34" charset="0"/>
              <a:buNone/>
              <a:defRPr/>
            </a:pPr>
            <a:r>
              <a:rPr lang="en-US" b="1" dirty="0" smtClean="0"/>
              <a:t>Hatchet</a:t>
            </a:r>
            <a:endParaRPr lang="en-US" b="1" dirty="0"/>
          </a:p>
        </p:txBody>
      </p:sp>
      <p:pic>
        <p:nvPicPr>
          <p:cNvPr id="14341" name="Picture 11"/>
          <p:cNvPicPr>
            <a:picLocks noChangeAspect="1" noChangeArrowheads="1"/>
          </p:cNvPicPr>
          <p:nvPr/>
        </p:nvPicPr>
        <p:blipFill>
          <a:blip r:embed="rId3" cstate="print"/>
          <a:srcRect/>
          <a:stretch>
            <a:fillRect/>
          </a:stretch>
        </p:blipFill>
        <p:spPr bwMode="auto">
          <a:xfrm>
            <a:off x="66675" y="838200"/>
            <a:ext cx="1914525" cy="190500"/>
          </a:xfrm>
          <a:prstGeom prst="rect">
            <a:avLst/>
          </a:prstGeom>
          <a:noFill/>
          <a:ln w="9525">
            <a:noFill/>
            <a:miter lim="800000"/>
            <a:headEnd/>
            <a:tailEnd/>
          </a:ln>
        </p:spPr>
      </p:pic>
      <p:sp>
        <p:nvSpPr>
          <p:cNvPr id="14342" name="TextBox 3"/>
          <p:cNvSpPr txBox="1">
            <a:spLocks noChangeArrowheads="1"/>
          </p:cNvSpPr>
          <p:nvPr/>
        </p:nvSpPr>
        <p:spPr bwMode="auto">
          <a:xfrm>
            <a:off x="228600" y="1295400"/>
            <a:ext cx="8229600" cy="2684463"/>
          </a:xfrm>
          <a:prstGeom prst="rect">
            <a:avLst/>
          </a:prstGeom>
          <a:noFill/>
          <a:ln w="9525">
            <a:noFill/>
            <a:miter lim="800000"/>
            <a:headEnd/>
            <a:tailEnd/>
          </a:ln>
        </p:spPr>
        <p:txBody>
          <a:bodyPr>
            <a:spAutoFit/>
          </a:bodyPr>
          <a:lstStyle/>
          <a:p>
            <a:r>
              <a:rPr lang="en-US" b="1"/>
              <a:t>Anticipation Response</a:t>
            </a:r>
            <a:r>
              <a:rPr lang="en-US"/>
              <a:t>– After reading chapter 17 make one specific </a:t>
            </a:r>
          </a:p>
          <a:p>
            <a:r>
              <a:rPr lang="en-US"/>
              <a:t>prediction and ask one specific question that you have.  </a:t>
            </a:r>
          </a:p>
          <a:p>
            <a:r>
              <a:rPr lang="en-US"/>
              <a:t>  </a:t>
            </a:r>
          </a:p>
          <a:p>
            <a:r>
              <a:rPr lang="en-US"/>
              <a:t> </a:t>
            </a:r>
            <a:endParaRPr lang="en-US" sz="2000"/>
          </a:p>
          <a:p>
            <a:r>
              <a:rPr lang="en-US" sz="2000"/>
              <a:t> </a:t>
            </a:r>
          </a:p>
          <a:p>
            <a:r>
              <a:rPr lang="en-US" sz="2000"/>
              <a:t> </a:t>
            </a:r>
          </a:p>
          <a:p>
            <a:r>
              <a:rPr lang="en-US" sz="2000">
                <a:latin typeface="Calibri" pitchFamily="34" charset="0"/>
              </a:rPr>
              <a:t> </a:t>
            </a:r>
          </a:p>
          <a:p>
            <a:r>
              <a:rPr lang="en-US" sz="2000">
                <a:latin typeface="Calibri" pitchFamily="34" charset="0"/>
              </a:rPr>
              <a:t> </a:t>
            </a:r>
          </a:p>
          <a:p>
            <a:r>
              <a:rPr lang="en-US">
                <a:latin typeface="Calibri" pitchFamily="34" charset="0"/>
              </a:rPr>
              <a:t> </a:t>
            </a:r>
          </a:p>
        </p:txBody>
      </p:sp>
      <p:sp>
        <p:nvSpPr>
          <p:cNvPr id="14343" name="AutoShape 8"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n-US"/>
          </a:p>
        </p:txBody>
      </p:sp>
      <p:sp>
        <p:nvSpPr>
          <p:cNvPr id="14344" name="AutoShape 10"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n-US"/>
          </a:p>
        </p:txBody>
      </p:sp>
      <p:sp>
        <p:nvSpPr>
          <p:cNvPr id="14345" name="AutoShape 12"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n-US"/>
          </a:p>
        </p:txBody>
      </p:sp>
      <p:sp>
        <p:nvSpPr>
          <p:cNvPr id="14346" name="AutoShape 11" descr="Z"/>
          <p:cNvSpPr>
            <a:spLocks noChangeAspect="1" noChangeArrowheads="1"/>
          </p:cNvSpPr>
          <p:nvPr/>
        </p:nvSpPr>
        <p:spPr bwMode="auto">
          <a:xfrm>
            <a:off x="3143250" y="2628900"/>
            <a:ext cx="2857500" cy="1600200"/>
          </a:xfrm>
          <a:prstGeom prst="rect">
            <a:avLst/>
          </a:prstGeom>
          <a:noFill/>
          <a:ln w="9525">
            <a:noFill/>
            <a:miter lim="800000"/>
            <a:headEnd/>
            <a:tailEnd/>
          </a:ln>
        </p:spPr>
        <p:txBody>
          <a:bodyPr/>
          <a:lstStyle/>
          <a:p>
            <a:endParaRPr lang="en-US"/>
          </a:p>
        </p:txBody>
      </p:sp>
      <p:sp>
        <p:nvSpPr>
          <p:cNvPr id="14347" name="AutoShape 13" descr="Z"/>
          <p:cNvSpPr>
            <a:spLocks noChangeAspect="1" noChangeArrowheads="1"/>
          </p:cNvSpPr>
          <p:nvPr/>
        </p:nvSpPr>
        <p:spPr bwMode="auto">
          <a:xfrm>
            <a:off x="3143250" y="2628900"/>
            <a:ext cx="2857500" cy="1600200"/>
          </a:xfrm>
          <a:prstGeom prst="rect">
            <a:avLst/>
          </a:prstGeom>
          <a:noFill/>
          <a:ln w="9525">
            <a:noFill/>
            <a:miter lim="800000"/>
            <a:headEnd/>
            <a:tailEnd/>
          </a:ln>
        </p:spPr>
        <p:txBody>
          <a:bodyPr/>
          <a:lstStyle/>
          <a:p>
            <a:endParaRPr lang="en-US"/>
          </a:p>
        </p:txBody>
      </p:sp>
      <p:sp>
        <p:nvSpPr>
          <p:cNvPr id="14348" name="AutoShape 15" descr="Z"/>
          <p:cNvSpPr>
            <a:spLocks noChangeAspect="1" noChangeArrowheads="1"/>
          </p:cNvSpPr>
          <p:nvPr/>
        </p:nvSpPr>
        <p:spPr bwMode="auto">
          <a:xfrm>
            <a:off x="3124200" y="2667000"/>
            <a:ext cx="2857500" cy="1600200"/>
          </a:xfrm>
          <a:prstGeom prst="rect">
            <a:avLst/>
          </a:prstGeom>
          <a:noFill/>
          <a:ln w="9525">
            <a:noFill/>
            <a:miter lim="800000"/>
            <a:headEnd/>
            <a:tailEnd/>
          </a:ln>
        </p:spPr>
        <p:txBody>
          <a:bodyPr/>
          <a:lstStyle/>
          <a:p>
            <a:endParaRPr lang="en-US"/>
          </a:p>
        </p:txBody>
      </p:sp>
      <p:sp>
        <p:nvSpPr>
          <p:cNvPr id="14349" name="AutoShape 14" descr="Z"/>
          <p:cNvSpPr>
            <a:spLocks noChangeAspect="1" noChangeArrowheads="1"/>
          </p:cNvSpPr>
          <p:nvPr/>
        </p:nvSpPr>
        <p:spPr bwMode="auto">
          <a:xfrm>
            <a:off x="3381375" y="2471738"/>
            <a:ext cx="2381250" cy="1914525"/>
          </a:xfrm>
          <a:prstGeom prst="rect">
            <a:avLst/>
          </a:prstGeom>
          <a:noFill/>
          <a:ln w="9525">
            <a:noFill/>
            <a:miter lim="800000"/>
            <a:headEnd/>
            <a:tailEnd/>
          </a:ln>
        </p:spPr>
        <p:txBody>
          <a:bodyPr/>
          <a:lstStyle/>
          <a:p>
            <a:endParaRPr lang="en-US"/>
          </a:p>
        </p:txBody>
      </p:sp>
      <p:sp>
        <p:nvSpPr>
          <p:cNvPr id="14350" name="AutoShape 16" descr="Z"/>
          <p:cNvSpPr>
            <a:spLocks noChangeAspect="1" noChangeArrowheads="1"/>
          </p:cNvSpPr>
          <p:nvPr/>
        </p:nvSpPr>
        <p:spPr bwMode="auto">
          <a:xfrm>
            <a:off x="3381375" y="2471738"/>
            <a:ext cx="2381250" cy="1914525"/>
          </a:xfrm>
          <a:prstGeom prst="rect">
            <a:avLst/>
          </a:prstGeom>
          <a:noFill/>
          <a:ln w="9525">
            <a:noFill/>
            <a:miter lim="800000"/>
            <a:headEnd/>
            <a:tailEnd/>
          </a:ln>
        </p:spPr>
        <p:txBody>
          <a:bodyPr/>
          <a:lstStyle/>
          <a:p>
            <a:endParaRPr lang="en-US"/>
          </a:p>
        </p:txBody>
      </p:sp>
      <p:sp>
        <p:nvSpPr>
          <p:cNvPr id="14351" name="AutoShape 16" descr="Z"/>
          <p:cNvSpPr>
            <a:spLocks noChangeAspect="1" noChangeArrowheads="1"/>
          </p:cNvSpPr>
          <p:nvPr/>
        </p:nvSpPr>
        <p:spPr bwMode="auto">
          <a:xfrm>
            <a:off x="3376613" y="2471738"/>
            <a:ext cx="2390775" cy="1914525"/>
          </a:xfrm>
          <a:prstGeom prst="rect">
            <a:avLst/>
          </a:prstGeom>
          <a:noFill/>
          <a:ln w="9525">
            <a:noFill/>
            <a:miter lim="800000"/>
            <a:headEnd/>
            <a:tailEnd/>
          </a:ln>
        </p:spPr>
        <p:txBody>
          <a:bodyPr/>
          <a:lstStyle/>
          <a:p>
            <a:endParaRPr lang="en-US"/>
          </a:p>
        </p:txBody>
      </p:sp>
      <p:sp>
        <p:nvSpPr>
          <p:cNvPr id="14352" name="AutoShape 18" descr="Z"/>
          <p:cNvSpPr>
            <a:spLocks noChangeAspect="1" noChangeArrowheads="1"/>
          </p:cNvSpPr>
          <p:nvPr/>
        </p:nvSpPr>
        <p:spPr bwMode="auto">
          <a:xfrm>
            <a:off x="3376613" y="2471738"/>
            <a:ext cx="2390775" cy="1914525"/>
          </a:xfrm>
          <a:prstGeom prst="rect">
            <a:avLst/>
          </a:prstGeom>
          <a:noFill/>
          <a:ln w="9525">
            <a:noFill/>
            <a:miter lim="800000"/>
            <a:headEnd/>
            <a:tailEnd/>
          </a:ln>
        </p:spPr>
        <p:txBody>
          <a:bodyPr/>
          <a:lstStyle/>
          <a:p>
            <a:endParaRPr lang="en-US"/>
          </a:p>
        </p:txBody>
      </p:sp>
      <p:sp>
        <p:nvSpPr>
          <p:cNvPr id="14353" name="AutoShape 20" descr="Z"/>
          <p:cNvSpPr>
            <a:spLocks noChangeAspect="1" noChangeArrowheads="1"/>
          </p:cNvSpPr>
          <p:nvPr/>
        </p:nvSpPr>
        <p:spPr bwMode="auto">
          <a:xfrm>
            <a:off x="3376613" y="2471738"/>
            <a:ext cx="2390775" cy="1914525"/>
          </a:xfrm>
          <a:prstGeom prst="rect">
            <a:avLst/>
          </a:prstGeom>
          <a:noFill/>
          <a:ln w="9525">
            <a:noFill/>
            <a:miter lim="800000"/>
            <a:headEnd/>
            <a:tailEnd/>
          </a:ln>
        </p:spPr>
        <p:txBody>
          <a:bodyPr/>
          <a:lstStyle/>
          <a:p>
            <a:endParaRPr lang="en-US"/>
          </a:p>
        </p:txBody>
      </p:sp>
      <p:sp>
        <p:nvSpPr>
          <p:cNvPr id="14356" name="AutoShape 20" descr="9k="/>
          <p:cNvSpPr>
            <a:spLocks noChangeAspect="1" noChangeArrowheads="1"/>
          </p:cNvSpPr>
          <p:nvPr/>
        </p:nvSpPr>
        <p:spPr bwMode="auto">
          <a:xfrm>
            <a:off x="3262313" y="2557463"/>
            <a:ext cx="2619375" cy="1743075"/>
          </a:xfrm>
          <a:prstGeom prst="rect">
            <a:avLst/>
          </a:prstGeom>
          <a:noFill/>
        </p:spPr>
        <p:txBody>
          <a:bodyPr/>
          <a:lstStyle/>
          <a:p>
            <a:endParaRPr lang="en-US"/>
          </a:p>
        </p:txBody>
      </p:sp>
      <p:sp>
        <p:nvSpPr>
          <p:cNvPr id="14358" name="AutoShape 22" descr="9k="/>
          <p:cNvSpPr>
            <a:spLocks noChangeAspect="1" noChangeArrowheads="1"/>
          </p:cNvSpPr>
          <p:nvPr/>
        </p:nvSpPr>
        <p:spPr bwMode="auto">
          <a:xfrm>
            <a:off x="3262313" y="2557463"/>
            <a:ext cx="2619375" cy="1743075"/>
          </a:xfrm>
          <a:prstGeom prst="rect">
            <a:avLst/>
          </a:prstGeom>
          <a:noFill/>
        </p:spPr>
        <p:txBody>
          <a:bodyPr/>
          <a:lstStyle/>
          <a:p>
            <a:endParaRPr lang="en-US"/>
          </a:p>
        </p:txBody>
      </p:sp>
      <p:pic>
        <p:nvPicPr>
          <p:cNvPr id="1026" name="Picture 2" descr="http://t0.gstatic.com/images?q=tbn:ANd9GcQyI6trBmWRllZmcbZk8AN0XVc_eQA6WqfB4yJ9ygdDZCKzxkUJ:ecx.images-amazon.com/images/I/51wScR5L2%252BL._SX500_.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34000" y="1949532"/>
            <a:ext cx="3600450" cy="480678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3"/>
          <p:cNvSpPr txBox="1">
            <a:spLocks noChangeArrowheads="1"/>
          </p:cNvSpPr>
          <p:nvPr/>
        </p:nvSpPr>
        <p:spPr bwMode="auto">
          <a:xfrm>
            <a:off x="457200" y="1524000"/>
            <a:ext cx="8229600" cy="4089400"/>
          </a:xfrm>
          <a:prstGeom prst="rect">
            <a:avLst/>
          </a:prstGeom>
          <a:noFill/>
          <a:ln w="9525">
            <a:noFill/>
            <a:miter lim="800000"/>
            <a:headEnd/>
            <a:tailEnd/>
          </a:ln>
        </p:spPr>
        <p:txBody>
          <a:bodyPr>
            <a:spAutoFit/>
          </a:bodyPr>
          <a:lstStyle/>
          <a:p>
            <a:r>
              <a:rPr lang="en-US" b="1"/>
              <a:t>Making a prediction pg. 174 </a:t>
            </a:r>
            <a:r>
              <a:rPr lang="en-US"/>
              <a:t>– Brian is considering using his hatchet to open a hole in the plane and then entering the plane. This is obviously a risky venture, list as many negative outcomes as you can think of. </a:t>
            </a:r>
          </a:p>
          <a:p>
            <a:r>
              <a:rPr lang="en-US"/>
              <a:t>  </a:t>
            </a:r>
          </a:p>
          <a:p>
            <a:r>
              <a:rPr lang="en-US"/>
              <a:t>  </a:t>
            </a:r>
          </a:p>
          <a:p>
            <a:r>
              <a:rPr lang="en-US"/>
              <a:t> </a:t>
            </a:r>
          </a:p>
          <a:p>
            <a:r>
              <a:rPr lang="en-US"/>
              <a:t> </a:t>
            </a:r>
          </a:p>
          <a:p>
            <a:endParaRPr lang="en-US"/>
          </a:p>
          <a:p>
            <a:endParaRPr lang="en-US"/>
          </a:p>
          <a:p>
            <a:r>
              <a:rPr lang="en-US"/>
              <a:t>  </a:t>
            </a:r>
          </a:p>
          <a:p>
            <a:endParaRPr lang="en-US"/>
          </a:p>
          <a:p>
            <a:r>
              <a:rPr lang="en-US"/>
              <a:t> </a:t>
            </a:r>
          </a:p>
          <a:p>
            <a:r>
              <a:rPr lang="en-US"/>
              <a:t> </a:t>
            </a:r>
            <a:endParaRPr lang="en-US" sz="2800"/>
          </a:p>
          <a:p>
            <a:endParaRPr lang="en-US" sz="2800"/>
          </a:p>
        </p:txBody>
      </p:sp>
      <p:sp>
        <p:nvSpPr>
          <p:cNvPr id="15363" name="AutoShape 11" descr="2Q=="/>
          <p:cNvSpPr>
            <a:spLocks noChangeAspect="1" noChangeArrowheads="1"/>
          </p:cNvSpPr>
          <p:nvPr/>
        </p:nvSpPr>
        <p:spPr bwMode="auto">
          <a:xfrm>
            <a:off x="3338513" y="2500313"/>
            <a:ext cx="2466975" cy="1857375"/>
          </a:xfrm>
          <a:prstGeom prst="rect">
            <a:avLst/>
          </a:prstGeom>
          <a:noFill/>
          <a:ln w="9525">
            <a:noFill/>
            <a:miter lim="800000"/>
            <a:headEnd/>
            <a:tailEnd/>
          </a:ln>
        </p:spPr>
        <p:txBody>
          <a:bodyPr/>
          <a:lstStyle/>
          <a:p>
            <a:endParaRPr lang="en-US"/>
          </a:p>
        </p:txBody>
      </p:sp>
      <p:sp>
        <p:nvSpPr>
          <p:cNvPr id="15364" name="AutoShape 17" descr="2Q=="/>
          <p:cNvSpPr>
            <a:spLocks noChangeAspect="1" noChangeArrowheads="1"/>
          </p:cNvSpPr>
          <p:nvPr/>
        </p:nvSpPr>
        <p:spPr bwMode="auto">
          <a:xfrm>
            <a:off x="3705225" y="2109788"/>
            <a:ext cx="1733550" cy="2638425"/>
          </a:xfrm>
          <a:prstGeom prst="rect">
            <a:avLst/>
          </a:prstGeom>
          <a:noFill/>
          <a:ln w="9525">
            <a:noFill/>
            <a:miter lim="800000"/>
            <a:headEnd/>
            <a:tailEnd/>
          </a:ln>
        </p:spPr>
        <p:txBody>
          <a:bodyPr/>
          <a:lstStyle/>
          <a:p>
            <a:endParaRPr lang="en-US"/>
          </a:p>
        </p:txBody>
      </p:sp>
      <p:sp>
        <p:nvSpPr>
          <p:cNvPr id="15365" name="AutoShape 12" descr="Z"/>
          <p:cNvSpPr>
            <a:spLocks noChangeAspect="1" noChangeArrowheads="1"/>
          </p:cNvSpPr>
          <p:nvPr/>
        </p:nvSpPr>
        <p:spPr bwMode="auto">
          <a:xfrm>
            <a:off x="3224213" y="2581275"/>
            <a:ext cx="2695575" cy="1695450"/>
          </a:xfrm>
          <a:prstGeom prst="rect">
            <a:avLst/>
          </a:prstGeom>
          <a:noFill/>
          <a:ln w="9525">
            <a:noFill/>
            <a:miter lim="800000"/>
            <a:headEnd/>
            <a:tailEnd/>
          </a:ln>
        </p:spPr>
        <p:txBody>
          <a:bodyPr/>
          <a:lstStyle/>
          <a:p>
            <a:endParaRPr lang="en-US"/>
          </a:p>
        </p:txBody>
      </p:sp>
      <p:pic>
        <p:nvPicPr>
          <p:cNvPr id="15366"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1642269" y="118269"/>
            <a:ext cx="711200" cy="576262"/>
          </a:xfrm>
          <a:prstGeom prst="rect">
            <a:avLst/>
          </a:prstGeom>
          <a:noFill/>
          <a:ln w="9525">
            <a:noFill/>
            <a:miter lim="800000"/>
            <a:headEnd/>
            <a:tailEnd/>
          </a:ln>
        </p:spPr>
      </p:pic>
      <p:sp>
        <p:nvSpPr>
          <p:cNvPr id="15367" name="Title 1"/>
          <p:cNvSpPr>
            <a:spLocks/>
          </p:cNvSpPr>
          <p:nvPr/>
        </p:nvSpPr>
        <p:spPr bwMode="auto">
          <a:xfrm>
            <a:off x="0" y="0"/>
            <a:ext cx="3352800" cy="631825"/>
          </a:xfrm>
          <a:prstGeom prst="rect">
            <a:avLst/>
          </a:prstGeom>
          <a:noFill/>
          <a:ln w="9525">
            <a:noFill/>
            <a:miter lim="800000"/>
            <a:headEnd/>
            <a:tailEnd/>
          </a:ln>
        </p:spPr>
        <p:txBody>
          <a:bodyPr anchor="ctr"/>
          <a:lstStyle/>
          <a:p>
            <a:r>
              <a:rPr lang="en-US" sz="3200">
                <a:latin typeface="Impact" pitchFamily="34" charset="0"/>
              </a:rPr>
              <a:t>Chapter 18</a:t>
            </a:r>
          </a:p>
        </p:txBody>
      </p:sp>
      <p:sp>
        <p:nvSpPr>
          <p:cNvPr id="3" name="Subtitle 2"/>
          <p:cNvSpPr>
            <a:spLocks/>
          </p:cNvSpPr>
          <p:nvPr/>
        </p:nvSpPr>
        <p:spPr bwMode="auto">
          <a:xfrm>
            <a:off x="-76200" y="3810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15369" name="Picture 11"/>
          <p:cNvPicPr>
            <a:picLocks noChangeAspect="1" noChangeArrowheads="1"/>
          </p:cNvPicPr>
          <p:nvPr/>
        </p:nvPicPr>
        <p:blipFill>
          <a:blip r:embed="rId3" cstate="print"/>
          <a:srcRect/>
          <a:stretch>
            <a:fillRect/>
          </a:stretch>
        </p:blipFill>
        <p:spPr bwMode="auto">
          <a:xfrm>
            <a:off x="66675" y="838200"/>
            <a:ext cx="1914525" cy="190500"/>
          </a:xfrm>
          <a:prstGeom prst="rect">
            <a:avLst/>
          </a:prstGeom>
          <a:noFill/>
          <a:ln w="9525">
            <a:noFill/>
            <a:miter lim="800000"/>
            <a:headEnd/>
            <a:tailEnd/>
          </a:ln>
        </p:spPr>
      </p:pic>
      <p:sp>
        <p:nvSpPr>
          <p:cNvPr id="15372" name="AutoShape 12" descr="2Q=="/>
          <p:cNvSpPr>
            <a:spLocks noChangeAspect="1" noChangeArrowheads="1"/>
          </p:cNvSpPr>
          <p:nvPr/>
        </p:nvSpPr>
        <p:spPr bwMode="auto">
          <a:xfrm>
            <a:off x="3248025" y="2566988"/>
            <a:ext cx="2647950" cy="1724025"/>
          </a:xfrm>
          <a:prstGeom prst="rect">
            <a:avLst/>
          </a:prstGeom>
          <a:noFill/>
        </p:spPr>
        <p:txBody>
          <a:bodyPr/>
          <a:lstStyle/>
          <a:p>
            <a:endParaRPr lang="en-US"/>
          </a:p>
        </p:txBody>
      </p:sp>
      <p:pic>
        <p:nvPicPr>
          <p:cNvPr id="15374" name="Picture 14" descr="110246d1271476172-have-we-really-gotten-that-dumb-2386-dangerous-hitchhiker"/>
          <p:cNvPicPr>
            <a:picLocks noChangeAspect="1" noChangeArrowheads="1"/>
          </p:cNvPicPr>
          <p:nvPr/>
        </p:nvPicPr>
        <p:blipFill>
          <a:blip r:embed="rId4" cstate="print"/>
          <a:srcRect/>
          <a:stretch>
            <a:fillRect/>
          </a:stretch>
        </p:blipFill>
        <p:spPr bwMode="auto">
          <a:xfrm>
            <a:off x="0" y="4029075"/>
            <a:ext cx="4343400" cy="2828925"/>
          </a:xfrm>
          <a:prstGeom prst="rect">
            <a:avLst/>
          </a:prstGeom>
          <a:noFill/>
        </p:spPr>
      </p:pic>
      <p:pic>
        <p:nvPicPr>
          <p:cNvPr id="15378" name="Picture 18"/>
          <p:cNvPicPr>
            <a:picLocks noChangeAspect="1" noChangeArrowheads="1"/>
          </p:cNvPicPr>
          <p:nvPr/>
        </p:nvPicPr>
        <p:blipFill>
          <a:blip r:embed="rId5" cstate="print"/>
          <a:srcRect/>
          <a:stretch>
            <a:fillRect/>
          </a:stretch>
        </p:blipFill>
        <p:spPr bwMode="auto">
          <a:xfrm>
            <a:off x="5029200" y="4002088"/>
            <a:ext cx="4114800" cy="2855912"/>
          </a:xfrm>
          <a:prstGeom prst="rect">
            <a:avLst/>
          </a:prstGeom>
          <a:noFill/>
        </p:spPr>
      </p:pic>
      <p:sp>
        <p:nvSpPr>
          <p:cNvPr id="15379" name="Text Box 19"/>
          <p:cNvSpPr txBox="1">
            <a:spLocks noChangeArrowheads="1"/>
          </p:cNvSpPr>
          <p:nvPr/>
        </p:nvSpPr>
        <p:spPr bwMode="auto">
          <a:xfrm>
            <a:off x="1143000" y="3175000"/>
            <a:ext cx="6883400" cy="711200"/>
          </a:xfrm>
          <a:prstGeom prst="rect">
            <a:avLst/>
          </a:prstGeom>
          <a:solidFill>
            <a:schemeClr val="tx1"/>
          </a:solidFill>
          <a:ln w="9525">
            <a:solidFill>
              <a:schemeClr val="tx1"/>
            </a:solidFill>
            <a:miter lim="800000"/>
            <a:headEnd/>
            <a:tailEnd/>
          </a:ln>
          <a:effectLst/>
        </p:spPr>
        <p:txBody>
          <a:bodyPr wrap="none">
            <a:spAutoFit/>
          </a:bodyPr>
          <a:lstStyle/>
          <a:p>
            <a:r>
              <a:rPr lang="en-US" sz="4000" b="1">
                <a:solidFill>
                  <a:schemeClr val="bg1"/>
                </a:solidFill>
              </a:rPr>
              <a:t>Other things that are RISKY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5" name="Picture 11"/>
          <p:cNvPicPr>
            <a:picLocks noChangeAspect="1" noChangeArrowheads="1"/>
          </p:cNvPicPr>
          <p:nvPr/>
        </p:nvPicPr>
        <p:blipFill>
          <a:blip r:embed="rId2" cstate="print"/>
          <a:srcRect/>
          <a:stretch>
            <a:fillRect/>
          </a:stretch>
        </p:blipFill>
        <p:spPr bwMode="auto">
          <a:xfrm>
            <a:off x="381000" y="3886200"/>
            <a:ext cx="5257800" cy="2535238"/>
          </a:xfrm>
          <a:prstGeom prst="rect">
            <a:avLst/>
          </a:prstGeom>
          <a:noFill/>
        </p:spPr>
      </p:pic>
      <p:sp>
        <p:nvSpPr>
          <p:cNvPr id="16386" name="TextBox 3"/>
          <p:cNvSpPr txBox="1">
            <a:spLocks noChangeArrowheads="1"/>
          </p:cNvSpPr>
          <p:nvPr/>
        </p:nvSpPr>
        <p:spPr bwMode="auto">
          <a:xfrm>
            <a:off x="381000" y="1447800"/>
            <a:ext cx="8229600" cy="2014538"/>
          </a:xfrm>
          <a:prstGeom prst="rect">
            <a:avLst/>
          </a:prstGeom>
          <a:noFill/>
          <a:ln w="9525">
            <a:noFill/>
            <a:miter lim="800000"/>
            <a:headEnd/>
            <a:tailEnd/>
          </a:ln>
        </p:spPr>
        <p:txBody>
          <a:bodyPr>
            <a:spAutoFit/>
          </a:bodyPr>
          <a:lstStyle/>
          <a:p>
            <a:r>
              <a:rPr lang="en-US" b="1" dirty="0"/>
              <a:t>Context clues pg. </a:t>
            </a:r>
            <a:r>
              <a:rPr lang="en-US" b="1"/>
              <a:t>176 </a:t>
            </a:r>
            <a:r>
              <a:rPr lang="en-US"/>
              <a:t>– </a:t>
            </a:r>
            <a:r>
              <a:rPr lang="en-US" smtClean="0"/>
              <a:t>“Bad </a:t>
            </a:r>
            <a:r>
              <a:rPr lang="en-US"/>
              <a:t>air </a:t>
            </a:r>
            <a:r>
              <a:rPr lang="en-US" b="1"/>
              <a:t>triggers </a:t>
            </a:r>
            <a:r>
              <a:rPr lang="en-US"/>
              <a:t>were starting to go off in his brain and he knew he was limited to seconds…”  </a:t>
            </a:r>
          </a:p>
          <a:p>
            <a:endParaRPr lang="en-US" dirty="0"/>
          </a:p>
          <a:p>
            <a:endParaRPr lang="en-US" dirty="0"/>
          </a:p>
          <a:p>
            <a:r>
              <a:rPr lang="en-US" dirty="0"/>
              <a:t>Define the word </a:t>
            </a:r>
            <a:r>
              <a:rPr lang="en-US" b="1" dirty="0"/>
              <a:t>trigger </a:t>
            </a:r>
            <a:r>
              <a:rPr lang="en-US" dirty="0"/>
              <a:t>and use it I a sentence of your own. </a:t>
            </a:r>
          </a:p>
          <a:p>
            <a:r>
              <a:rPr lang="en-US" dirty="0"/>
              <a:t>     </a:t>
            </a:r>
          </a:p>
          <a:p>
            <a:endParaRPr lang="en-US" dirty="0"/>
          </a:p>
        </p:txBody>
      </p:sp>
      <p:pic>
        <p:nvPicPr>
          <p:cNvPr id="16387" name="Picture 12"/>
          <p:cNvPicPr>
            <a:picLocks noChangeAspect="1" noChangeArrowheads="1"/>
          </p:cNvPicPr>
          <p:nvPr/>
        </p:nvPicPr>
        <p:blipFill>
          <a:blip r:embed="rId3" cstate="print"/>
          <a:srcRect/>
          <a:stretch>
            <a:fillRect/>
          </a:stretch>
        </p:blipFill>
        <p:spPr bwMode="auto">
          <a:xfrm>
            <a:off x="409575" y="2133600"/>
            <a:ext cx="1190625" cy="228600"/>
          </a:xfrm>
          <a:prstGeom prst="rect">
            <a:avLst/>
          </a:prstGeom>
          <a:noFill/>
          <a:ln w="9525">
            <a:noFill/>
            <a:miter lim="800000"/>
            <a:headEnd/>
            <a:tailEnd/>
          </a:ln>
        </p:spPr>
      </p:pic>
      <p:pic>
        <p:nvPicPr>
          <p:cNvPr id="16388" name="Picture 9" descr="ANd9GcToNr01Dvc9I634i-dfZ749X-DxzQKvoMigNxpIaHrJ3H8lFUpepA"/>
          <p:cNvPicPr>
            <a:picLocks noChangeAspect="1" noChangeArrowheads="1"/>
          </p:cNvPicPr>
          <p:nvPr/>
        </p:nvPicPr>
        <p:blipFill>
          <a:blip r:embed="rId4" cstate="print"/>
          <a:srcRect/>
          <a:stretch>
            <a:fillRect/>
          </a:stretch>
        </p:blipFill>
        <p:spPr bwMode="auto">
          <a:xfrm>
            <a:off x="7078663" y="3810000"/>
            <a:ext cx="2065337" cy="3048000"/>
          </a:xfrm>
          <a:prstGeom prst="rect">
            <a:avLst/>
          </a:prstGeom>
          <a:noFill/>
          <a:ln w="9525">
            <a:noFill/>
            <a:miter lim="800000"/>
            <a:headEnd/>
            <a:tailEnd/>
          </a:ln>
        </p:spPr>
      </p:pic>
      <p:sp>
        <p:nvSpPr>
          <p:cNvPr id="2" name="Rectangle 11"/>
          <p:cNvSpPr>
            <a:spLocks noChangeArrowheads="1"/>
          </p:cNvSpPr>
          <p:nvPr/>
        </p:nvSpPr>
        <p:spPr bwMode="auto">
          <a:xfrm>
            <a:off x="381000" y="3810000"/>
            <a:ext cx="5257800" cy="2819400"/>
          </a:xfrm>
          <a:prstGeom prst="rect">
            <a:avLst/>
          </a:prstGeom>
          <a:solidFill>
            <a:schemeClr val="tx1"/>
          </a:solidFill>
          <a:ln w="9525">
            <a:solidFill>
              <a:schemeClr val="tx1"/>
            </a:solidFill>
            <a:miter lim="800000"/>
            <a:headEnd/>
            <a:tailEnd/>
          </a:ln>
        </p:spPr>
        <p:txBody>
          <a:bodyPr wrap="none" anchor="ctr"/>
          <a:lstStyle/>
          <a:p>
            <a:pPr algn="ctr"/>
            <a:r>
              <a:rPr lang="en-US" sz="3600" b="1">
                <a:solidFill>
                  <a:schemeClr val="bg1"/>
                </a:solidFill>
              </a:rPr>
              <a:t>Click to reveal the </a:t>
            </a:r>
          </a:p>
          <a:p>
            <a:pPr algn="ctr"/>
            <a:r>
              <a:rPr lang="en-US" sz="3600" b="1">
                <a:solidFill>
                  <a:schemeClr val="bg1"/>
                </a:solidFill>
              </a:rPr>
              <a:t>definition of the word.</a:t>
            </a:r>
          </a:p>
        </p:txBody>
      </p:sp>
      <p:pic>
        <p:nvPicPr>
          <p:cNvPr id="16390" name="Picture 2" descr="http://t0.gstatic.com/images?q=tbn:ANd9GcTQd87nMTILwOx3y0VlR2yzVQDDC37NDFIaJkT1mKDn2oH1WPVExXAOqIND"/>
          <p:cNvPicPr>
            <a:picLocks noChangeAspect="1" noChangeArrowheads="1"/>
          </p:cNvPicPr>
          <p:nvPr/>
        </p:nvPicPr>
        <p:blipFill>
          <a:blip r:embed="rId5" cstate="print"/>
          <a:srcRect/>
          <a:stretch>
            <a:fillRect/>
          </a:stretch>
        </p:blipFill>
        <p:spPr bwMode="auto">
          <a:xfrm rot="-3400709">
            <a:off x="1794669" y="232569"/>
            <a:ext cx="711200" cy="576262"/>
          </a:xfrm>
          <a:prstGeom prst="rect">
            <a:avLst/>
          </a:prstGeom>
          <a:noFill/>
          <a:ln w="9525">
            <a:noFill/>
            <a:miter lim="800000"/>
            <a:headEnd/>
            <a:tailEnd/>
          </a:ln>
        </p:spPr>
      </p:pic>
      <p:sp>
        <p:nvSpPr>
          <p:cNvPr id="16391" name="Title 1"/>
          <p:cNvSpPr>
            <a:spLocks/>
          </p:cNvSpPr>
          <p:nvPr/>
        </p:nvSpPr>
        <p:spPr bwMode="auto">
          <a:xfrm>
            <a:off x="152400" y="114300"/>
            <a:ext cx="3352800" cy="631825"/>
          </a:xfrm>
          <a:prstGeom prst="rect">
            <a:avLst/>
          </a:prstGeom>
          <a:noFill/>
          <a:ln w="9525">
            <a:noFill/>
            <a:miter lim="800000"/>
            <a:headEnd/>
            <a:tailEnd/>
          </a:ln>
        </p:spPr>
        <p:txBody>
          <a:bodyPr anchor="ctr"/>
          <a:lstStyle/>
          <a:p>
            <a:r>
              <a:rPr lang="en-US" sz="3200">
                <a:latin typeface="Impact" pitchFamily="34" charset="0"/>
              </a:rPr>
              <a:t>Chapter 18</a:t>
            </a:r>
          </a:p>
        </p:txBody>
      </p:sp>
      <p:sp>
        <p:nvSpPr>
          <p:cNvPr id="3" name="Subtitle 2"/>
          <p:cNvSpPr>
            <a:spLocks/>
          </p:cNvSpPr>
          <p:nvPr/>
        </p:nvSpPr>
        <p:spPr bwMode="auto">
          <a:xfrm>
            <a:off x="76200" y="4953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16393" name="Picture 11"/>
          <p:cNvPicPr>
            <a:picLocks noChangeAspect="1" noChangeArrowheads="1"/>
          </p:cNvPicPr>
          <p:nvPr/>
        </p:nvPicPr>
        <p:blipFill>
          <a:blip r:embed="rId6" cstate="print"/>
          <a:srcRect/>
          <a:stretch>
            <a:fillRect/>
          </a:stretch>
        </p:blipFill>
        <p:spPr bwMode="auto">
          <a:xfrm>
            <a:off x="219075" y="952500"/>
            <a:ext cx="1914525" cy="190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2000"/>
                                        <p:tgtEl>
                                          <p:spTgt spid="2"/>
                                        </p:tgtEl>
                                        <p:attrNameLst>
                                          <p:attrName>ppt_x</p:attrName>
                                        </p:attrNameLst>
                                      </p:cBhvr>
                                      <p:tavLst>
                                        <p:tav tm="0">
                                          <p:val>
                                            <p:strVal val="ppt_x"/>
                                          </p:val>
                                        </p:tav>
                                        <p:tav tm="100000">
                                          <p:val>
                                            <p:strVal val="ppt_x"/>
                                          </p:val>
                                        </p:tav>
                                      </p:tavLst>
                                    </p:anim>
                                    <p:anim calcmode="lin" valueType="num">
                                      <p:cBhvr additive="base">
                                        <p:cTn id="7" dur="2000"/>
                                        <p:tgtEl>
                                          <p:spTgt spid="2"/>
                                        </p:tgtEl>
                                        <p:attrNameLst>
                                          <p:attrName>ppt_y</p:attrName>
                                        </p:attrNameLst>
                                      </p:cBhvr>
                                      <p:tavLst>
                                        <p:tav tm="0">
                                          <p:val>
                                            <p:strVal val="ppt_y"/>
                                          </p:val>
                                        </p:tav>
                                        <p:tav tm="100000">
                                          <p:val>
                                            <p:strVal val="1+ppt_h/2"/>
                                          </p:val>
                                        </p:tav>
                                      </p:tavLst>
                                    </p:anim>
                                    <p:set>
                                      <p:cBhvr>
                                        <p:cTn id="8"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3"/>
          <p:cNvSpPr txBox="1">
            <a:spLocks noChangeArrowheads="1"/>
          </p:cNvSpPr>
          <p:nvPr/>
        </p:nvSpPr>
        <p:spPr bwMode="auto">
          <a:xfrm>
            <a:off x="304800" y="1524000"/>
            <a:ext cx="5410200" cy="4913313"/>
          </a:xfrm>
          <a:prstGeom prst="rect">
            <a:avLst/>
          </a:prstGeom>
          <a:noFill/>
          <a:ln w="9525">
            <a:noFill/>
            <a:miter lim="800000"/>
            <a:headEnd/>
            <a:tailEnd/>
          </a:ln>
        </p:spPr>
        <p:txBody>
          <a:bodyPr>
            <a:spAutoFit/>
          </a:bodyPr>
          <a:lstStyle/>
          <a:p>
            <a:r>
              <a:rPr lang="en-US" b="1"/>
              <a:t>In your own opinion pg. 179 </a:t>
            </a:r>
            <a:r>
              <a:rPr lang="en-US"/>
              <a:t>– “He held back for a moment, uncomfortable with the thought of getting into the plane.” After considering all of the dangers of entering the plane and knowing what dangers Brian has already encountered, explain in detail whether or not you would enter the airplane as it sits in the lake.  </a:t>
            </a:r>
          </a:p>
          <a:p>
            <a:r>
              <a:rPr lang="en-US"/>
              <a:t>    </a:t>
            </a:r>
          </a:p>
          <a:p>
            <a:r>
              <a:rPr lang="en-US"/>
              <a:t> </a:t>
            </a:r>
          </a:p>
          <a:p>
            <a:r>
              <a:rPr lang="en-US"/>
              <a:t> </a:t>
            </a:r>
          </a:p>
          <a:p>
            <a:endParaRPr lang="en-US"/>
          </a:p>
          <a:p>
            <a:endParaRPr lang="en-US"/>
          </a:p>
          <a:p>
            <a:r>
              <a:rPr lang="en-US"/>
              <a:t>  </a:t>
            </a:r>
          </a:p>
          <a:p>
            <a:endParaRPr lang="en-US"/>
          </a:p>
          <a:p>
            <a:r>
              <a:rPr lang="en-US"/>
              <a:t> </a:t>
            </a:r>
          </a:p>
          <a:p>
            <a:r>
              <a:rPr lang="en-US"/>
              <a:t> </a:t>
            </a:r>
            <a:endParaRPr lang="en-US" sz="2800"/>
          </a:p>
          <a:p>
            <a:endParaRPr lang="en-US" sz="2800"/>
          </a:p>
        </p:txBody>
      </p:sp>
      <p:sp>
        <p:nvSpPr>
          <p:cNvPr id="17411" name="AutoShape 17" descr="2Q=="/>
          <p:cNvSpPr>
            <a:spLocks noChangeAspect="1" noChangeArrowheads="1"/>
          </p:cNvSpPr>
          <p:nvPr/>
        </p:nvSpPr>
        <p:spPr bwMode="auto">
          <a:xfrm>
            <a:off x="3705225" y="2109788"/>
            <a:ext cx="1733550" cy="2638425"/>
          </a:xfrm>
          <a:prstGeom prst="rect">
            <a:avLst/>
          </a:prstGeom>
          <a:noFill/>
          <a:ln w="9525">
            <a:noFill/>
            <a:miter lim="800000"/>
            <a:headEnd/>
            <a:tailEnd/>
          </a:ln>
        </p:spPr>
        <p:txBody>
          <a:bodyPr/>
          <a:lstStyle/>
          <a:p>
            <a:endParaRPr lang="en-US"/>
          </a:p>
        </p:txBody>
      </p:sp>
      <p:pic>
        <p:nvPicPr>
          <p:cNvPr id="17412"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1794669" y="156369"/>
            <a:ext cx="711200" cy="576262"/>
          </a:xfrm>
          <a:prstGeom prst="rect">
            <a:avLst/>
          </a:prstGeom>
          <a:noFill/>
          <a:ln w="9525">
            <a:noFill/>
            <a:miter lim="800000"/>
            <a:headEnd/>
            <a:tailEnd/>
          </a:ln>
        </p:spPr>
      </p:pic>
      <p:sp>
        <p:nvSpPr>
          <p:cNvPr id="17413" name="Title 1"/>
          <p:cNvSpPr>
            <a:spLocks/>
          </p:cNvSpPr>
          <p:nvPr/>
        </p:nvSpPr>
        <p:spPr bwMode="auto">
          <a:xfrm>
            <a:off x="152400" y="38100"/>
            <a:ext cx="3352800" cy="631825"/>
          </a:xfrm>
          <a:prstGeom prst="rect">
            <a:avLst/>
          </a:prstGeom>
          <a:noFill/>
          <a:ln w="9525">
            <a:noFill/>
            <a:miter lim="800000"/>
            <a:headEnd/>
            <a:tailEnd/>
          </a:ln>
        </p:spPr>
        <p:txBody>
          <a:bodyPr anchor="ctr"/>
          <a:lstStyle/>
          <a:p>
            <a:r>
              <a:rPr lang="en-US" sz="3200">
                <a:latin typeface="Impact" pitchFamily="34" charset="0"/>
              </a:rPr>
              <a:t>Chapter 18</a:t>
            </a:r>
          </a:p>
        </p:txBody>
      </p:sp>
      <p:sp>
        <p:nvSpPr>
          <p:cNvPr id="3" name="Subtitle 2"/>
          <p:cNvSpPr>
            <a:spLocks/>
          </p:cNvSpPr>
          <p:nvPr/>
        </p:nvSpPr>
        <p:spPr bwMode="auto">
          <a:xfrm>
            <a:off x="76200" y="4191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17415" name="Picture 11"/>
          <p:cNvPicPr>
            <a:picLocks noChangeAspect="1" noChangeArrowheads="1"/>
          </p:cNvPicPr>
          <p:nvPr/>
        </p:nvPicPr>
        <p:blipFill>
          <a:blip r:embed="rId3" cstate="print"/>
          <a:srcRect/>
          <a:stretch>
            <a:fillRect/>
          </a:stretch>
        </p:blipFill>
        <p:spPr bwMode="auto">
          <a:xfrm>
            <a:off x="219075" y="876300"/>
            <a:ext cx="1914525" cy="190500"/>
          </a:xfrm>
          <a:prstGeom prst="rect">
            <a:avLst/>
          </a:prstGeom>
          <a:noFill/>
          <a:ln w="9525">
            <a:noFill/>
            <a:miter lim="800000"/>
            <a:headEnd/>
            <a:tailEnd/>
          </a:ln>
        </p:spPr>
      </p:pic>
      <p:pic>
        <p:nvPicPr>
          <p:cNvPr id="17420" name="Picture 12"/>
          <p:cNvPicPr>
            <a:picLocks noChangeAspect="1" noChangeArrowheads="1"/>
          </p:cNvPicPr>
          <p:nvPr/>
        </p:nvPicPr>
        <p:blipFill>
          <a:blip r:embed="rId4" cstate="print"/>
          <a:srcRect/>
          <a:stretch>
            <a:fillRect/>
          </a:stretch>
        </p:blipFill>
        <p:spPr bwMode="auto">
          <a:xfrm>
            <a:off x="5922963" y="114300"/>
            <a:ext cx="3068637" cy="66675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4" descr="fig+lang"/>
          <p:cNvPicPr>
            <a:picLocks noChangeAspect="1" noChangeArrowheads="1"/>
          </p:cNvPicPr>
          <p:nvPr/>
        </p:nvPicPr>
        <p:blipFill>
          <a:blip r:embed="rId2" cstate="print"/>
          <a:srcRect/>
          <a:stretch>
            <a:fillRect/>
          </a:stretch>
        </p:blipFill>
        <p:spPr bwMode="auto">
          <a:xfrm>
            <a:off x="685800" y="1968500"/>
            <a:ext cx="7772400" cy="4889500"/>
          </a:xfrm>
          <a:prstGeom prst="rect">
            <a:avLst/>
          </a:prstGeom>
          <a:noFill/>
          <a:ln w="9525">
            <a:noFill/>
            <a:miter lim="800000"/>
            <a:headEnd/>
            <a:tailEnd/>
          </a:ln>
        </p:spPr>
      </p:pic>
      <p:sp>
        <p:nvSpPr>
          <p:cNvPr id="18435" name="TextBox 3"/>
          <p:cNvSpPr txBox="1">
            <a:spLocks noChangeArrowheads="1"/>
          </p:cNvSpPr>
          <p:nvPr/>
        </p:nvSpPr>
        <p:spPr bwMode="auto">
          <a:xfrm>
            <a:off x="457200" y="1244600"/>
            <a:ext cx="8229600" cy="4089400"/>
          </a:xfrm>
          <a:prstGeom prst="rect">
            <a:avLst/>
          </a:prstGeom>
          <a:noFill/>
          <a:ln w="9525">
            <a:noFill/>
            <a:miter lim="800000"/>
            <a:headEnd/>
            <a:tailEnd/>
          </a:ln>
        </p:spPr>
        <p:txBody>
          <a:bodyPr>
            <a:spAutoFit/>
          </a:bodyPr>
          <a:lstStyle/>
          <a:p>
            <a:r>
              <a:rPr lang="en-US" b="1"/>
              <a:t>Figurative Language Chapter 18</a:t>
            </a:r>
            <a:r>
              <a:rPr lang="en-US"/>
              <a:t>– Cite your favorite use of figurative language from chapter 18, tell what type of figurative it is and illustrate the figurative language.  </a:t>
            </a:r>
          </a:p>
          <a:p>
            <a:r>
              <a:rPr lang="en-US"/>
              <a:t> </a:t>
            </a:r>
          </a:p>
          <a:p>
            <a:r>
              <a:rPr lang="en-US"/>
              <a:t>  </a:t>
            </a:r>
          </a:p>
          <a:p>
            <a:r>
              <a:rPr lang="en-US"/>
              <a:t> </a:t>
            </a:r>
          </a:p>
          <a:p>
            <a:r>
              <a:rPr lang="en-US"/>
              <a:t> </a:t>
            </a:r>
          </a:p>
          <a:p>
            <a:endParaRPr lang="en-US"/>
          </a:p>
          <a:p>
            <a:endParaRPr lang="en-US"/>
          </a:p>
          <a:p>
            <a:r>
              <a:rPr lang="en-US"/>
              <a:t>  </a:t>
            </a:r>
          </a:p>
          <a:p>
            <a:endParaRPr lang="en-US"/>
          </a:p>
          <a:p>
            <a:r>
              <a:rPr lang="en-US"/>
              <a:t> </a:t>
            </a:r>
          </a:p>
          <a:p>
            <a:r>
              <a:rPr lang="en-US"/>
              <a:t> </a:t>
            </a:r>
            <a:endParaRPr lang="en-US" sz="2800"/>
          </a:p>
          <a:p>
            <a:endParaRPr lang="en-US" sz="2800"/>
          </a:p>
        </p:txBody>
      </p:sp>
      <p:sp>
        <p:nvSpPr>
          <p:cNvPr id="18436" name="AutoShape 11" descr="2Q=="/>
          <p:cNvSpPr>
            <a:spLocks noChangeAspect="1" noChangeArrowheads="1"/>
          </p:cNvSpPr>
          <p:nvPr/>
        </p:nvSpPr>
        <p:spPr bwMode="auto">
          <a:xfrm>
            <a:off x="3338513" y="2500313"/>
            <a:ext cx="2466975" cy="1857375"/>
          </a:xfrm>
          <a:prstGeom prst="rect">
            <a:avLst/>
          </a:prstGeom>
          <a:noFill/>
          <a:ln w="9525">
            <a:noFill/>
            <a:miter lim="800000"/>
            <a:headEnd/>
            <a:tailEnd/>
          </a:ln>
        </p:spPr>
        <p:txBody>
          <a:bodyPr/>
          <a:lstStyle/>
          <a:p>
            <a:endParaRPr lang="en-US"/>
          </a:p>
        </p:txBody>
      </p:sp>
      <p:sp>
        <p:nvSpPr>
          <p:cNvPr id="18437" name="AutoShape 17" descr="2Q=="/>
          <p:cNvSpPr>
            <a:spLocks noChangeAspect="1" noChangeArrowheads="1"/>
          </p:cNvSpPr>
          <p:nvPr/>
        </p:nvSpPr>
        <p:spPr bwMode="auto">
          <a:xfrm>
            <a:off x="3705225" y="2109788"/>
            <a:ext cx="1733550" cy="2638425"/>
          </a:xfrm>
          <a:prstGeom prst="rect">
            <a:avLst/>
          </a:prstGeom>
          <a:noFill/>
          <a:ln w="9525">
            <a:noFill/>
            <a:miter lim="800000"/>
            <a:headEnd/>
            <a:tailEnd/>
          </a:ln>
        </p:spPr>
        <p:txBody>
          <a:bodyPr/>
          <a:lstStyle/>
          <a:p>
            <a:endParaRPr lang="en-US"/>
          </a:p>
        </p:txBody>
      </p:sp>
      <p:sp>
        <p:nvSpPr>
          <p:cNvPr id="18438" name="AutoShape 12" descr="Z"/>
          <p:cNvSpPr>
            <a:spLocks noChangeAspect="1" noChangeArrowheads="1"/>
          </p:cNvSpPr>
          <p:nvPr/>
        </p:nvSpPr>
        <p:spPr bwMode="auto">
          <a:xfrm>
            <a:off x="3224213" y="2581275"/>
            <a:ext cx="2695575" cy="1695450"/>
          </a:xfrm>
          <a:prstGeom prst="rect">
            <a:avLst/>
          </a:prstGeom>
          <a:noFill/>
          <a:ln w="9525">
            <a:noFill/>
            <a:miter lim="800000"/>
            <a:headEnd/>
            <a:tailEnd/>
          </a:ln>
        </p:spPr>
        <p:txBody>
          <a:bodyPr/>
          <a:lstStyle/>
          <a:p>
            <a:endParaRPr lang="en-US"/>
          </a:p>
        </p:txBody>
      </p:sp>
      <p:pic>
        <p:nvPicPr>
          <p:cNvPr id="18439" name="Picture 2" descr="http://t0.gstatic.com/images?q=tbn:ANd9GcTQd87nMTILwOx3y0VlR2yzVQDDC37NDFIaJkT1mKDn2oH1WPVExXAOqIND"/>
          <p:cNvPicPr>
            <a:picLocks noChangeAspect="1" noChangeArrowheads="1"/>
          </p:cNvPicPr>
          <p:nvPr/>
        </p:nvPicPr>
        <p:blipFill>
          <a:blip r:embed="rId3" cstate="print"/>
          <a:srcRect/>
          <a:stretch>
            <a:fillRect/>
          </a:stretch>
        </p:blipFill>
        <p:spPr bwMode="auto">
          <a:xfrm rot="-3400709">
            <a:off x="1642269" y="118269"/>
            <a:ext cx="711200" cy="576262"/>
          </a:xfrm>
          <a:prstGeom prst="rect">
            <a:avLst/>
          </a:prstGeom>
          <a:noFill/>
          <a:ln w="9525">
            <a:noFill/>
            <a:miter lim="800000"/>
            <a:headEnd/>
            <a:tailEnd/>
          </a:ln>
        </p:spPr>
      </p:pic>
      <p:sp>
        <p:nvSpPr>
          <p:cNvPr id="18440" name="Title 1"/>
          <p:cNvSpPr>
            <a:spLocks/>
          </p:cNvSpPr>
          <p:nvPr/>
        </p:nvSpPr>
        <p:spPr bwMode="auto">
          <a:xfrm>
            <a:off x="0" y="0"/>
            <a:ext cx="3352800" cy="631825"/>
          </a:xfrm>
          <a:prstGeom prst="rect">
            <a:avLst/>
          </a:prstGeom>
          <a:noFill/>
          <a:ln w="9525">
            <a:noFill/>
            <a:miter lim="800000"/>
            <a:headEnd/>
            <a:tailEnd/>
          </a:ln>
        </p:spPr>
        <p:txBody>
          <a:bodyPr anchor="ctr"/>
          <a:lstStyle/>
          <a:p>
            <a:r>
              <a:rPr lang="en-US" sz="3200">
                <a:latin typeface="Impact" pitchFamily="34" charset="0"/>
              </a:rPr>
              <a:t>Chapter 17</a:t>
            </a:r>
          </a:p>
        </p:txBody>
      </p:sp>
      <p:sp>
        <p:nvSpPr>
          <p:cNvPr id="3" name="Subtitle 2"/>
          <p:cNvSpPr>
            <a:spLocks/>
          </p:cNvSpPr>
          <p:nvPr/>
        </p:nvSpPr>
        <p:spPr bwMode="auto">
          <a:xfrm>
            <a:off x="-76200" y="3810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18442" name="Picture 11"/>
          <p:cNvPicPr>
            <a:picLocks noChangeAspect="1" noChangeArrowheads="1"/>
          </p:cNvPicPr>
          <p:nvPr/>
        </p:nvPicPr>
        <p:blipFill>
          <a:blip r:embed="rId4" cstate="print"/>
          <a:srcRect/>
          <a:stretch>
            <a:fillRect/>
          </a:stretch>
        </p:blipFill>
        <p:spPr bwMode="auto">
          <a:xfrm>
            <a:off x="66675" y="838200"/>
            <a:ext cx="1914525" cy="19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1104</TotalTime>
  <Words>231</Words>
  <Application>Microsoft Office PowerPoint</Application>
  <PresentationFormat>On-screen Show (4:3)</PresentationFormat>
  <Paragraphs>62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Hatche</vt:lpstr>
      <vt:lpstr>Chapter 18</vt:lpstr>
      <vt:lpstr>Slide 3</vt:lpstr>
      <vt:lpstr>Slide 4</vt:lpstr>
      <vt:lpstr>Slide 5</vt:lpstr>
      <vt:lpstr>Slide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Hatche</dc:title>
  <dc:creator>Owner</dc:creator>
  <cp:lastModifiedBy>Pam</cp:lastModifiedBy>
  <cp:revision>70</cp:revision>
  <dcterms:created xsi:type="dcterms:W3CDTF">2012-10-17T00:19:50Z</dcterms:created>
  <dcterms:modified xsi:type="dcterms:W3CDTF">2013-10-26T20:38:41Z</dcterms:modified>
</cp:coreProperties>
</file>