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72" r:id="rId4"/>
    <p:sldId id="266" r:id="rId5"/>
    <p:sldId id="270" r:id="rId6"/>
    <p:sldId id="273" r:id="rId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2045E"/>
    <a:srgbClr val="E7472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78" y="-24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BA9C442-B28C-4811-86F0-23B9760C0FE5}" type="datetimeFigureOut">
              <a:rPr lang="en-US"/>
              <a:pPr>
                <a:defRPr/>
              </a:pPr>
              <a:t>10/26/2013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DC321C-DC36-484F-AA32-35EA9C3A992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BF01670-57DC-4DC5-A09E-87C7B6D1ACF4}" type="datetimeFigureOut">
              <a:rPr lang="en-US"/>
              <a:pPr>
                <a:defRPr/>
              </a:pPr>
              <a:t>10/26/2013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094C9E6-9482-4E14-BF86-F53AD590ADA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E4A5D74-E270-4CB7-BDB1-44F56E5BF2DE}" type="datetimeFigureOut">
              <a:rPr lang="en-US"/>
              <a:pPr>
                <a:defRPr/>
              </a:pPr>
              <a:t>10/26/2013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968E6D-674C-4795-90BC-8BC5B64BDE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C6FC7A7-F4AE-4FD5-84A6-5ED9FB8DDEB5}" type="datetimeFigureOut">
              <a:rPr lang="en-US"/>
              <a:pPr>
                <a:defRPr/>
              </a:pPr>
              <a:t>10/26/2013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BF38F0-E0B6-4890-B363-4E1BF37FCE0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2F95683-54EA-482E-8397-DFC44837FDA9}" type="datetimeFigureOut">
              <a:rPr lang="en-US"/>
              <a:pPr>
                <a:defRPr/>
              </a:pPr>
              <a:t>10/26/2013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0660AB9-4344-4478-9C89-B9615A09B55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9C3CB76-B721-4D00-8473-9E8F287F49E3}" type="datetimeFigureOut">
              <a:rPr lang="en-US"/>
              <a:pPr>
                <a:defRPr/>
              </a:pPr>
              <a:t>10/26/2013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F9AFDC6-7B76-468A-B47D-44A41D7B2D3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6B66458-0BF0-4AD8-998F-7D88EE5B8846}" type="datetimeFigureOut">
              <a:rPr lang="en-US"/>
              <a:pPr>
                <a:defRPr/>
              </a:pPr>
              <a:t>10/26/2013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0AE58A8-BD51-49D4-8FAE-71B6574874D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4C90882-CBF3-4CD6-BC96-6C27639F66B4}" type="datetimeFigureOut">
              <a:rPr lang="en-US"/>
              <a:pPr>
                <a:defRPr/>
              </a:pPr>
              <a:t>10/26/2013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452B15C-E224-442B-90D0-4EE61CE5FD6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59BB070-BAAD-4CFD-9B30-CEE13F925CA6}" type="datetimeFigureOut">
              <a:rPr lang="en-US"/>
              <a:pPr>
                <a:defRPr/>
              </a:pPr>
              <a:t>10/26/2013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A23A392-FE2A-4076-9028-88F70415E11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B31FDDA-4771-40CA-A057-FECD1226779B}" type="datetimeFigureOut">
              <a:rPr lang="en-US"/>
              <a:pPr>
                <a:defRPr/>
              </a:pPr>
              <a:t>10/26/2013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C29AAE8-1BA7-4392-9F1C-9B17179DA3F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EFC8038-2B0E-43A4-825C-182EA8E82DBF}" type="datetimeFigureOut">
              <a:rPr lang="en-US"/>
              <a:pPr>
                <a:defRPr/>
              </a:pPr>
              <a:t>10/26/2013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D08CE98-8BC8-416F-A76F-9A33B441F5B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9186274-85D7-43CE-8876-024B3A6E8EB2}" type="datetimeFigureOut">
              <a:rPr lang="en-US"/>
              <a:pPr>
                <a:defRPr/>
              </a:pPr>
              <a:t>10/26/2013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00648A19-2C81-4E32-9A7F-A93E256D190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media/image1.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hyperlink" Target="http://www.youtube.com/watch?v=FnILEXnRHP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2" descr="http://t0.gstatic.com/images?q=tbn:ANd9GcTQd87nMTILwOx3y0VlR2yzVQDDC37NDFIaJkT1mKDn2oH1WPVExXAOqIND"/>
          <p:cNvPicPr>
            <a:picLocks noChangeAspect="1" noChangeArrowheads="1"/>
          </p:cNvPicPr>
          <p:nvPr/>
        </p:nvPicPr>
        <p:blipFill>
          <a:blip r:embed="rId2" cstate="print"/>
          <a:srcRect/>
          <a:stretch>
            <a:fillRect/>
          </a:stretch>
        </p:blipFill>
        <p:spPr bwMode="auto">
          <a:xfrm rot="-3400709">
            <a:off x="5517357" y="826293"/>
            <a:ext cx="1562100" cy="1262063"/>
          </a:xfrm>
          <a:prstGeom prst="rect">
            <a:avLst/>
          </a:prstGeom>
          <a:noFill/>
          <a:ln w="9525">
            <a:noFill/>
            <a:miter lim="800000"/>
            <a:headEnd/>
            <a:tailEnd/>
          </a:ln>
        </p:spPr>
      </p:pic>
      <p:sp>
        <p:nvSpPr>
          <p:cNvPr id="2" name="Title 1"/>
          <p:cNvSpPr>
            <a:spLocks noGrp="1"/>
          </p:cNvSpPr>
          <p:nvPr>
            <p:ph type="ctrTitle"/>
          </p:nvPr>
        </p:nvSpPr>
        <p:spPr>
          <a:xfrm>
            <a:off x="685800" y="685800"/>
            <a:ext cx="7772400" cy="1470025"/>
          </a:xfrm>
        </p:spPr>
        <p:txBody>
          <a:bodyPr rtlCol="0">
            <a:normAutofit fontScale="90000"/>
          </a:bodyPr>
          <a:lstStyle/>
          <a:p>
            <a:pPr eaLnBrk="1" fontAlgn="auto" hangingPunct="1">
              <a:spcAft>
                <a:spcPts val="0"/>
              </a:spcAft>
              <a:defRPr/>
            </a:pPr>
            <a:r>
              <a:rPr lang="en-US" sz="9600" dirty="0" err="1" smtClean="0"/>
              <a:t>Hatche</a:t>
            </a:r>
            <a:endParaRPr lang="en-US" sz="9600" dirty="0"/>
          </a:p>
        </p:txBody>
      </p:sp>
      <p:sp>
        <p:nvSpPr>
          <p:cNvPr id="3" name="Subtitle 2"/>
          <p:cNvSpPr>
            <a:spLocks noGrp="1"/>
          </p:cNvSpPr>
          <p:nvPr>
            <p:ph type="subTitle" idx="1"/>
          </p:nvPr>
        </p:nvSpPr>
        <p:spPr>
          <a:xfrm>
            <a:off x="1371600" y="1905000"/>
            <a:ext cx="6400800" cy="1752600"/>
          </a:xfrm>
        </p:spPr>
        <p:txBody>
          <a:bodyPr rtlCol="0">
            <a:normAutofit/>
          </a:bodyPr>
          <a:lstStyle/>
          <a:p>
            <a:pPr eaLnBrk="1" fontAlgn="auto" hangingPunct="1">
              <a:spcAft>
                <a:spcPts val="0"/>
              </a:spcAft>
              <a:buFont typeface="Arial" pitchFamily="34" charset="0"/>
              <a:buNone/>
              <a:defRPr/>
            </a:pPr>
            <a:r>
              <a:rPr lang="en-US" dirty="0" smtClean="0"/>
              <a:t>Gary Paulsen </a:t>
            </a:r>
            <a:endParaRPr lang="en-US" dirty="0"/>
          </a:p>
        </p:txBody>
      </p:sp>
      <p:sp>
        <p:nvSpPr>
          <p:cNvPr id="13316" name="Subtitle 2"/>
          <p:cNvSpPr>
            <a:spLocks/>
          </p:cNvSpPr>
          <p:nvPr/>
        </p:nvSpPr>
        <p:spPr bwMode="auto">
          <a:xfrm>
            <a:off x="1371600" y="2438400"/>
            <a:ext cx="6400800" cy="1752600"/>
          </a:xfrm>
          <a:prstGeom prst="rect">
            <a:avLst/>
          </a:prstGeom>
          <a:noFill/>
          <a:ln w="9525">
            <a:noFill/>
            <a:miter lim="800000"/>
            <a:headEnd/>
            <a:tailEnd/>
          </a:ln>
        </p:spPr>
        <p:txBody>
          <a:bodyPr/>
          <a:lstStyle/>
          <a:p>
            <a:pPr algn="ctr">
              <a:spcBef>
                <a:spcPct val="20000"/>
              </a:spcBef>
              <a:buFont typeface="Arial" charset="0"/>
              <a:buNone/>
            </a:pPr>
            <a:r>
              <a:rPr lang="en-US" sz="6000">
                <a:latin typeface="Impact" pitchFamily="34" charset="0"/>
              </a:rPr>
              <a:t>Text Exploration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57" name="Picture 21" descr="ANd9GcQ8JWBfz7uW6VVUxgmHyFwtFZy8Uipat5Br6xGLya9W7_fcpxaJEA"/>
          <p:cNvPicPr>
            <a:picLocks noChangeAspect="1" noChangeArrowheads="1"/>
          </p:cNvPicPr>
          <p:nvPr/>
        </p:nvPicPr>
        <p:blipFill>
          <a:blip r:embed="rId2" cstate="print"/>
          <a:srcRect/>
          <a:stretch>
            <a:fillRect/>
          </a:stretch>
        </p:blipFill>
        <p:spPr bwMode="auto">
          <a:xfrm>
            <a:off x="0" y="795338"/>
            <a:ext cx="9144000" cy="6062662"/>
          </a:xfrm>
          <a:prstGeom prst="rect">
            <a:avLst/>
          </a:prstGeom>
          <a:noFill/>
        </p:spPr>
      </p:pic>
      <p:pic>
        <p:nvPicPr>
          <p:cNvPr id="14337" name="Picture 2" descr="http://t0.gstatic.com/images?q=tbn:ANd9GcTQd87nMTILwOx3y0VlR2yzVQDDC37NDFIaJkT1mKDn2oH1WPVExXAOqIND"/>
          <p:cNvPicPr>
            <a:picLocks noChangeAspect="1" noChangeArrowheads="1"/>
          </p:cNvPicPr>
          <p:nvPr/>
        </p:nvPicPr>
        <p:blipFill>
          <a:blip r:embed="rId3" cstate="print"/>
          <a:srcRect/>
          <a:stretch>
            <a:fillRect/>
          </a:stretch>
        </p:blipFill>
        <p:spPr bwMode="auto">
          <a:xfrm rot="-3400709">
            <a:off x="1642269" y="118269"/>
            <a:ext cx="711200" cy="576262"/>
          </a:xfrm>
          <a:prstGeom prst="rect">
            <a:avLst/>
          </a:prstGeom>
          <a:noFill/>
          <a:ln w="9525">
            <a:noFill/>
            <a:miter lim="800000"/>
            <a:headEnd/>
            <a:tailEnd/>
          </a:ln>
        </p:spPr>
      </p:pic>
      <p:sp>
        <p:nvSpPr>
          <p:cNvPr id="14338" name="Title 1"/>
          <p:cNvSpPr>
            <a:spLocks noGrp="1"/>
          </p:cNvSpPr>
          <p:nvPr>
            <p:ph type="ctrTitle"/>
          </p:nvPr>
        </p:nvSpPr>
        <p:spPr>
          <a:xfrm>
            <a:off x="0" y="0"/>
            <a:ext cx="3352800" cy="631825"/>
          </a:xfrm>
        </p:spPr>
        <p:txBody>
          <a:bodyPr/>
          <a:lstStyle/>
          <a:p>
            <a:pPr algn="l" eaLnBrk="1" hangingPunct="1"/>
            <a:r>
              <a:rPr lang="en-US" sz="3200" smtClean="0">
                <a:latin typeface="Impact" pitchFamily="34" charset="0"/>
              </a:rPr>
              <a:t>Chapter 17</a:t>
            </a:r>
          </a:p>
        </p:txBody>
      </p:sp>
      <p:sp>
        <p:nvSpPr>
          <p:cNvPr id="3" name="Subtitle 2"/>
          <p:cNvSpPr>
            <a:spLocks noGrp="1"/>
          </p:cNvSpPr>
          <p:nvPr>
            <p:ph type="subTitle" idx="1"/>
          </p:nvPr>
        </p:nvSpPr>
        <p:spPr>
          <a:xfrm>
            <a:off x="-76200" y="381000"/>
            <a:ext cx="1676400" cy="533400"/>
          </a:xfrm>
        </p:spPr>
        <p:txBody>
          <a:bodyPr rtlCol="0">
            <a:normAutofit lnSpcReduction="10000"/>
          </a:bodyPr>
          <a:lstStyle/>
          <a:p>
            <a:pPr eaLnBrk="1" fontAlgn="auto" hangingPunct="1">
              <a:spcAft>
                <a:spcPts val="0"/>
              </a:spcAft>
              <a:buFont typeface="Arial" pitchFamily="34" charset="0"/>
              <a:buNone/>
              <a:defRPr/>
            </a:pPr>
            <a:r>
              <a:rPr lang="en-US" b="1" dirty="0" smtClean="0"/>
              <a:t>Hatchet</a:t>
            </a:r>
            <a:endParaRPr lang="en-US" b="1" dirty="0"/>
          </a:p>
        </p:txBody>
      </p:sp>
      <p:pic>
        <p:nvPicPr>
          <p:cNvPr id="14340" name="Picture 11"/>
          <p:cNvPicPr>
            <a:picLocks noChangeAspect="1" noChangeArrowheads="1"/>
          </p:cNvPicPr>
          <p:nvPr/>
        </p:nvPicPr>
        <p:blipFill>
          <a:blip r:embed="rId4" cstate="print"/>
          <a:srcRect/>
          <a:stretch>
            <a:fillRect/>
          </a:stretch>
        </p:blipFill>
        <p:spPr bwMode="auto">
          <a:xfrm>
            <a:off x="66675" y="838200"/>
            <a:ext cx="1914525" cy="190500"/>
          </a:xfrm>
          <a:prstGeom prst="rect">
            <a:avLst/>
          </a:prstGeom>
          <a:noFill/>
          <a:ln w="9525">
            <a:noFill/>
            <a:miter lim="800000"/>
            <a:headEnd/>
            <a:tailEnd/>
          </a:ln>
        </p:spPr>
      </p:pic>
      <p:sp>
        <p:nvSpPr>
          <p:cNvPr id="14341" name="TextBox 3"/>
          <p:cNvSpPr txBox="1">
            <a:spLocks noChangeArrowheads="1"/>
          </p:cNvSpPr>
          <p:nvPr/>
        </p:nvSpPr>
        <p:spPr bwMode="auto">
          <a:xfrm>
            <a:off x="228600" y="1295400"/>
            <a:ext cx="8229600" cy="2684463"/>
          </a:xfrm>
          <a:prstGeom prst="rect">
            <a:avLst/>
          </a:prstGeom>
          <a:noFill/>
          <a:ln w="9525">
            <a:noFill/>
            <a:miter lim="800000"/>
            <a:headEnd/>
            <a:tailEnd/>
          </a:ln>
        </p:spPr>
        <p:txBody>
          <a:bodyPr>
            <a:spAutoFit/>
          </a:bodyPr>
          <a:lstStyle/>
          <a:p>
            <a:r>
              <a:rPr lang="en-US" b="1"/>
              <a:t>Anticipation Response</a:t>
            </a:r>
            <a:r>
              <a:rPr lang="en-US"/>
              <a:t>– After reading chapter 16 make one specific </a:t>
            </a:r>
          </a:p>
          <a:p>
            <a:r>
              <a:rPr lang="en-US"/>
              <a:t>prediction and ask one specific question that you have.  </a:t>
            </a:r>
          </a:p>
          <a:p>
            <a:r>
              <a:rPr lang="en-US"/>
              <a:t>  </a:t>
            </a:r>
          </a:p>
          <a:p>
            <a:r>
              <a:rPr lang="en-US"/>
              <a:t> </a:t>
            </a:r>
            <a:endParaRPr lang="en-US" sz="2000"/>
          </a:p>
          <a:p>
            <a:r>
              <a:rPr lang="en-US" sz="2000"/>
              <a:t> </a:t>
            </a:r>
          </a:p>
          <a:p>
            <a:r>
              <a:rPr lang="en-US" sz="2000"/>
              <a:t> </a:t>
            </a:r>
          </a:p>
          <a:p>
            <a:r>
              <a:rPr lang="en-US" sz="2000">
                <a:latin typeface="Calibri" pitchFamily="34" charset="0"/>
              </a:rPr>
              <a:t> </a:t>
            </a:r>
          </a:p>
          <a:p>
            <a:r>
              <a:rPr lang="en-US" sz="2000">
                <a:latin typeface="Calibri" pitchFamily="34" charset="0"/>
              </a:rPr>
              <a:t> </a:t>
            </a:r>
          </a:p>
          <a:p>
            <a:r>
              <a:rPr lang="en-US">
                <a:latin typeface="Calibri" pitchFamily="34" charset="0"/>
              </a:rPr>
              <a:t> </a:t>
            </a:r>
          </a:p>
        </p:txBody>
      </p:sp>
      <p:sp>
        <p:nvSpPr>
          <p:cNvPr id="14342" name="AutoShape 8" descr="2Q=="/>
          <p:cNvSpPr>
            <a:spLocks noChangeAspect="1" noChangeArrowheads="1"/>
          </p:cNvSpPr>
          <p:nvPr/>
        </p:nvSpPr>
        <p:spPr bwMode="auto">
          <a:xfrm>
            <a:off x="3338513" y="2505075"/>
            <a:ext cx="2466975" cy="1847850"/>
          </a:xfrm>
          <a:prstGeom prst="rect">
            <a:avLst/>
          </a:prstGeom>
          <a:noFill/>
          <a:ln w="9525">
            <a:noFill/>
            <a:miter lim="800000"/>
            <a:headEnd/>
            <a:tailEnd/>
          </a:ln>
        </p:spPr>
        <p:txBody>
          <a:bodyPr/>
          <a:lstStyle/>
          <a:p>
            <a:endParaRPr lang="en-US"/>
          </a:p>
        </p:txBody>
      </p:sp>
      <p:sp>
        <p:nvSpPr>
          <p:cNvPr id="14343" name="AutoShape 10" descr="2Q=="/>
          <p:cNvSpPr>
            <a:spLocks noChangeAspect="1" noChangeArrowheads="1"/>
          </p:cNvSpPr>
          <p:nvPr/>
        </p:nvSpPr>
        <p:spPr bwMode="auto">
          <a:xfrm>
            <a:off x="3338513" y="2505075"/>
            <a:ext cx="2466975" cy="1847850"/>
          </a:xfrm>
          <a:prstGeom prst="rect">
            <a:avLst/>
          </a:prstGeom>
          <a:noFill/>
          <a:ln w="9525">
            <a:noFill/>
            <a:miter lim="800000"/>
            <a:headEnd/>
            <a:tailEnd/>
          </a:ln>
        </p:spPr>
        <p:txBody>
          <a:bodyPr/>
          <a:lstStyle/>
          <a:p>
            <a:endParaRPr lang="en-US"/>
          </a:p>
        </p:txBody>
      </p:sp>
      <p:sp>
        <p:nvSpPr>
          <p:cNvPr id="14344" name="AutoShape 12" descr="2Q=="/>
          <p:cNvSpPr>
            <a:spLocks noChangeAspect="1" noChangeArrowheads="1"/>
          </p:cNvSpPr>
          <p:nvPr/>
        </p:nvSpPr>
        <p:spPr bwMode="auto">
          <a:xfrm>
            <a:off x="3338513" y="2505075"/>
            <a:ext cx="2466975" cy="1847850"/>
          </a:xfrm>
          <a:prstGeom prst="rect">
            <a:avLst/>
          </a:prstGeom>
          <a:noFill/>
          <a:ln w="9525">
            <a:noFill/>
            <a:miter lim="800000"/>
            <a:headEnd/>
            <a:tailEnd/>
          </a:ln>
        </p:spPr>
        <p:txBody>
          <a:bodyPr/>
          <a:lstStyle/>
          <a:p>
            <a:endParaRPr lang="en-US"/>
          </a:p>
        </p:txBody>
      </p:sp>
      <p:sp>
        <p:nvSpPr>
          <p:cNvPr id="14345" name="AutoShape 11" descr="Z"/>
          <p:cNvSpPr>
            <a:spLocks noChangeAspect="1" noChangeArrowheads="1"/>
          </p:cNvSpPr>
          <p:nvPr/>
        </p:nvSpPr>
        <p:spPr bwMode="auto">
          <a:xfrm>
            <a:off x="3143250" y="2628900"/>
            <a:ext cx="2857500" cy="1600200"/>
          </a:xfrm>
          <a:prstGeom prst="rect">
            <a:avLst/>
          </a:prstGeom>
          <a:noFill/>
          <a:ln w="9525">
            <a:noFill/>
            <a:miter lim="800000"/>
            <a:headEnd/>
            <a:tailEnd/>
          </a:ln>
        </p:spPr>
        <p:txBody>
          <a:bodyPr/>
          <a:lstStyle/>
          <a:p>
            <a:endParaRPr lang="en-US"/>
          </a:p>
        </p:txBody>
      </p:sp>
      <p:sp>
        <p:nvSpPr>
          <p:cNvPr id="14346" name="AutoShape 13" descr="Z"/>
          <p:cNvSpPr>
            <a:spLocks noChangeAspect="1" noChangeArrowheads="1"/>
          </p:cNvSpPr>
          <p:nvPr/>
        </p:nvSpPr>
        <p:spPr bwMode="auto">
          <a:xfrm>
            <a:off x="3143250" y="2628900"/>
            <a:ext cx="2857500" cy="1600200"/>
          </a:xfrm>
          <a:prstGeom prst="rect">
            <a:avLst/>
          </a:prstGeom>
          <a:noFill/>
          <a:ln w="9525">
            <a:noFill/>
            <a:miter lim="800000"/>
            <a:headEnd/>
            <a:tailEnd/>
          </a:ln>
        </p:spPr>
        <p:txBody>
          <a:bodyPr/>
          <a:lstStyle/>
          <a:p>
            <a:endParaRPr lang="en-US"/>
          </a:p>
        </p:txBody>
      </p:sp>
      <p:sp>
        <p:nvSpPr>
          <p:cNvPr id="14347" name="AutoShape 15" descr="Z"/>
          <p:cNvSpPr>
            <a:spLocks noChangeAspect="1" noChangeArrowheads="1"/>
          </p:cNvSpPr>
          <p:nvPr/>
        </p:nvSpPr>
        <p:spPr bwMode="auto">
          <a:xfrm>
            <a:off x="3124200" y="2667000"/>
            <a:ext cx="2857500" cy="1600200"/>
          </a:xfrm>
          <a:prstGeom prst="rect">
            <a:avLst/>
          </a:prstGeom>
          <a:noFill/>
          <a:ln w="9525">
            <a:noFill/>
            <a:miter lim="800000"/>
            <a:headEnd/>
            <a:tailEnd/>
          </a:ln>
        </p:spPr>
        <p:txBody>
          <a:bodyPr/>
          <a:lstStyle/>
          <a:p>
            <a:endParaRPr lang="en-US"/>
          </a:p>
        </p:txBody>
      </p:sp>
      <p:sp>
        <p:nvSpPr>
          <p:cNvPr id="14348" name="AutoShape 14" descr="Z"/>
          <p:cNvSpPr>
            <a:spLocks noChangeAspect="1" noChangeArrowheads="1"/>
          </p:cNvSpPr>
          <p:nvPr/>
        </p:nvSpPr>
        <p:spPr bwMode="auto">
          <a:xfrm>
            <a:off x="3381375" y="2471738"/>
            <a:ext cx="2381250" cy="1914525"/>
          </a:xfrm>
          <a:prstGeom prst="rect">
            <a:avLst/>
          </a:prstGeom>
          <a:noFill/>
          <a:ln w="9525">
            <a:noFill/>
            <a:miter lim="800000"/>
            <a:headEnd/>
            <a:tailEnd/>
          </a:ln>
        </p:spPr>
        <p:txBody>
          <a:bodyPr/>
          <a:lstStyle/>
          <a:p>
            <a:endParaRPr lang="en-US"/>
          </a:p>
        </p:txBody>
      </p:sp>
      <p:sp>
        <p:nvSpPr>
          <p:cNvPr id="14349" name="AutoShape 16" descr="Z"/>
          <p:cNvSpPr>
            <a:spLocks noChangeAspect="1" noChangeArrowheads="1"/>
          </p:cNvSpPr>
          <p:nvPr/>
        </p:nvSpPr>
        <p:spPr bwMode="auto">
          <a:xfrm>
            <a:off x="3381375" y="2471738"/>
            <a:ext cx="2381250" cy="1914525"/>
          </a:xfrm>
          <a:prstGeom prst="rect">
            <a:avLst/>
          </a:prstGeom>
          <a:noFill/>
          <a:ln w="9525">
            <a:noFill/>
            <a:miter lim="800000"/>
            <a:headEnd/>
            <a:tailEnd/>
          </a:ln>
        </p:spPr>
        <p:txBody>
          <a:bodyPr/>
          <a:lstStyle/>
          <a:p>
            <a:endParaRPr lang="en-US"/>
          </a:p>
        </p:txBody>
      </p:sp>
      <p:sp>
        <p:nvSpPr>
          <p:cNvPr id="14350" name="AutoShape 16" descr="Z"/>
          <p:cNvSpPr>
            <a:spLocks noChangeAspect="1" noChangeArrowheads="1"/>
          </p:cNvSpPr>
          <p:nvPr/>
        </p:nvSpPr>
        <p:spPr bwMode="auto">
          <a:xfrm>
            <a:off x="3376613" y="2471738"/>
            <a:ext cx="2390775" cy="1914525"/>
          </a:xfrm>
          <a:prstGeom prst="rect">
            <a:avLst/>
          </a:prstGeom>
          <a:noFill/>
          <a:ln w="9525">
            <a:noFill/>
            <a:miter lim="800000"/>
            <a:headEnd/>
            <a:tailEnd/>
          </a:ln>
        </p:spPr>
        <p:txBody>
          <a:bodyPr/>
          <a:lstStyle/>
          <a:p>
            <a:endParaRPr lang="en-US"/>
          </a:p>
        </p:txBody>
      </p:sp>
      <p:sp>
        <p:nvSpPr>
          <p:cNvPr id="14351" name="AutoShape 18" descr="Z"/>
          <p:cNvSpPr>
            <a:spLocks noChangeAspect="1" noChangeArrowheads="1"/>
          </p:cNvSpPr>
          <p:nvPr/>
        </p:nvSpPr>
        <p:spPr bwMode="auto">
          <a:xfrm>
            <a:off x="3376613" y="2471738"/>
            <a:ext cx="2390775" cy="1914525"/>
          </a:xfrm>
          <a:prstGeom prst="rect">
            <a:avLst/>
          </a:prstGeom>
          <a:noFill/>
          <a:ln w="9525">
            <a:noFill/>
            <a:miter lim="800000"/>
            <a:headEnd/>
            <a:tailEnd/>
          </a:ln>
        </p:spPr>
        <p:txBody>
          <a:bodyPr/>
          <a:lstStyle/>
          <a:p>
            <a:endParaRPr lang="en-US"/>
          </a:p>
        </p:txBody>
      </p:sp>
      <p:sp>
        <p:nvSpPr>
          <p:cNvPr id="14352" name="AutoShape 20" descr="Z"/>
          <p:cNvSpPr>
            <a:spLocks noChangeAspect="1" noChangeArrowheads="1"/>
          </p:cNvSpPr>
          <p:nvPr/>
        </p:nvSpPr>
        <p:spPr bwMode="auto">
          <a:xfrm>
            <a:off x="3376613" y="2471738"/>
            <a:ext cx="2390775" cy="1914525"/>
          </a:xfrm>
          <a:prstGeom prst="rect">
            <a:avLst/>
          </a:prstGeom>
          <a:noFill/>
          <a:ln w="9525">
            <a:noFill/>
            <a:miter lim="800000"/>
            <a:headEnd/>
            <a:tailEnd/>
          </a:ln>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70" name="Picture 14" descr="fig+lang"/>
          <p:cNvPicPr>
            <a:picLocks noChangeAspect="1" noChangeArrowheads="1"/>
          </p:cNvPicPr>
          <p:nvPr/>
        </p:nvPicPr>
        <p:blipFill>
          <a:blip r:embed="rId2" cstate="print"/>
          <a:srcRect/>
          <a:stretch>
            <a:fillRect/>
          </a:stretch>
        </p:blipFill>
        <p:spPr bwMode="auto">
          <a:xfrm>
            <a:off x="1066800" y="2160588"/>
            <a:ext cx="7467600" cy="4697412"/>
          </a:xfrm>
          <a:prstGeom prst="rect">
            <a:avLst/>
          </a:prstGeom>
          <a:noFill/>
        </p:spPr>
      </p:pic>
      <p:sp>
        <p:nvSpPr>
          <p:cNvPr id="19458" name="TextBox 3"/>
          <p:cNvSpPr txBox="1">
            <a:spLocks noChangeArrowheads="1"/>
          </p:cNvSpPr>
          <p:nvPr/>
        </p:nvSpPr>
        <p:spPr bwMode="auto">
          <a:xfrm>
            <a:off x="457200" y="1524000"/>
            <a:ext cx="8229600" cy="4089400"/>
          </a:xfrm>
          <a:prstGeom prst="rect">
            <a:avLst/>
          </a:prstGeom>
          <a:noFill/>
          <a:ln w="9525">
            <a:noFill/>
            <a:miter lim="800000"/>
            <a:headEnd/>
            <a:tailEnd/>
          </a:ln>
        </p:spPr>
        <p:txBody>
          <a:bodyPr>
            <a:spAutoFit/>
          </a:bodyPr>
          <a:lstStyle/>
          <a:p>
            <a:r>
              <a:rPr lang="en-US" b="1"/>
              <a:t>Figurative Language pg.162</a:t>
            </a:r>
            <a:r>
              <a:rPr lang="en-US"/>
              <a:t>– Cite your favorite use of figurative language from this page, tell what type of figurative it is and illustrate the figurative language.  </a:t>
            </a:r>
          </a:p>
          <a:p>
            <a:r>
              <a:rPr lang="en-US"/>
              <a:t> </a:t>
            </a:r>
          </a:p>
          <a:p>
            <a:r>
              <a:rPr lang="en-US"/>
              <a:t>  </a:t>
            </a:r>
          </a:p>
          <a:p>
            <a:r>
              <a:rPr lang="en-US"/>
              <a:t> </a:t>
            </a:r>
          </a:p>
          <a:p>
            <a:r>
              <a:rPr lang="en-US"/>
              <a:t> </a:t>
            </a:r>
          </a:p>
          <a:p>
            <a:endParaRPr lang="en-US"/>
          </a:p>
          <a:p>
            <a:endParaRPr lang="en-US"/>
          </a:p>
          <a:p>
            <a:r>
              <a:rPr lang="en-US"/>
              <a:t>  </a:t>
            </a:r>
          </a:p>
          <a:p>
            <a:endParaRPr lang="en-US"/>
          </a:p>
          <a:p>
            <a:r>
              <a:rPr lang="en-US"/>
              <a:t> </a:t>
            </a:r>
          </a:p>
          <a:p>
            <a:r>
              <a:rPr lang="en-US"/>
              <a:t> </a:t>
            </a:r>
            <a:endParaRPr lang="en-US" sz="2800"/>
          </a:p>
          <a:p>
            <a:endParaRPr lang="en-US" sz="2800"/>
          </a:p>
        </p:txBody>
      </p:sp>
      <p:sp>
        <p:nvSpPr>
          <p:cNvPr id="19464" name="AutoShape 11" descr="2Q=="/>
          <p:cNvSpPr>
            <a:spLocks noChangeAspect="1" noChangeArrowheads="1"/>
          </p:cNvSpPr>
          <p:nvPr/>
        </p:nvSpPr>
        <p:spPr bwMode="auto">
          <a:xfrm>
            <a:off x="3338513" y="2500313"/>
            <a:ext cx="2466975" cy="1857375"/>
          </a:xfrm>
          <a:prstGeom prst="rect">
            <a:avLst/>
          </a:prstGeom>
          <a:noFill/>
          <a:ln w="9525">
            <a:noFill/>
            <a:miter lim="800000"/>
            <a:headEnd/>
            <a:tailEnd/>
          </a:ln>
        </p:spPr>
        <p:txBody>
          <a:bodyPr/>
          <a:lstStyle/>
          <a:p>
            <a:endParaRPr lang="en-US"/>
          </a:p>
        </p:txBody>
      </p:sp>
      <p:sp>
        <p:nvSpPr>
          <p:cNvPr id="19465" name="AutoShape 17" descr="2Q=="/>
          <p:cNvSpPr>
            <a:spLocks noChangeAspect="1" noChangeArrowheads="1"/>
          </p:cNvSpPr>
          <p:nvPr/>
        </p:nvSpPr>
        <p:spPr bwMode="auto">
          <a:xfrm>
            <a:off x="3705225" y="2109788"/>
            <a:ext cx="1733550" cy="2638425"/>
          </a:xfrm>
          <a:prstGeom prst="rect">
            <a:avLst/>
          </a:prstGeom>
          <a:noFill/>
          <a:ln w="9525">
            <a:noFill/>
            <a:miter lim="800000"/>
            <a:headEnd/>
            <a:tailEnd/>
          </a:ln>
        </p:spPr>
        <p:txBody>
          <a:bodyPr/>
          <a:lstStyle/>
          <a:p>
            <a:endParaRPr lang="en-US"/>
          </a:p>
        </p:txBody>
      </p:sp>
      <p:sp>
        <p:nvSpPr>
          <p:cNvPr id="19468" name="AutoShape 12" descr="Z"/>
          <p:cNvSpPr>
            <a:spLocks noChangeAspect="1" noChangeArrowheads="1"/>
          </p:cNvSpPr>
          <p:nvPr/>
        </p:nvSpPr>
        <p:spPr bwMode="auto">
          <a:xfrm>
            <a:off x="3224213" y="2581275"/>
            <a:ext cx="2695575" cy="1695450"/>
          </a:xfrm>
          <a:prstGeom prst="rect">
            <a:avLst/>
          </a:prstGeom>
          <a:noFill/>
        </p:spPr>
        <p:txBody>
          <a:bodyPr/>
          <a:lstStyle/>
          <a:p>
            <a:endParaRPr lang="en-US"/>
          </a:p>
        </p:txBody>
      </p:sp>
      <p:pic>
        <p:nvPicPr>
          <p:cNvPr id="19471" name="Picture 2" descr="http://t0.gstatic.com/images?q=tbn:ANd9GcTQd87nMTILwOx3y0VlR2yzVQDDC37NDFIaJkT1mKDn2oH1WPVExXAOqIND"/>
          <p:cNvPicPr>
            <a:picLocks noChangeAspect="1" noChangeArrowheads="1"/>
          </p:cNvPicPr>
          <p:nvPr/>
        </p:nvPicPr>
        <p:blipFill>
          <a:blip r:embed="rId3" cstate="print"/>
          <a:srcRect/>
          <a:stretch>
            <a:fillRect/>
          </a:stretch>
        </p:blipFill>
        <p:spPr bwMode="auto">
          <a:xfrm rot="-3400709">
            <a:off x="1642269" y="118269"/>
            <a:ext cx="711200" cy="576262"/>
          </a:xfrm>
          <a:prstGeom prst="rect">
            <a:avLst/>
          </a:prstGeom>
          <a:noFill/>
          <a:ln w="9525">
            <a:noFill/>
            <a:miter lim="800000"/>
            <a:headEnd/>
            <a:tailEnd/>
          </a:ln>
        </p:spPr>
      </p:pic>
      <p:sp>
        <p:nvSpPr>
          <p:cNvPr id="19472" name="Title 1"/>
          <p:cNvSpPr>
            <a:spLocks/>
          </p:cNvSpPr>
          <p:nvPr/>
        </p:nvSpPr>
        <p:spPr bwMode="auto">
          <a:xfrm>
            <a:off x="0" y="0"/>
            <a:ext cx="3352800" cy="631825"/>
          </a:xfrm>
          <a:prstGeom prst="rect">
            <a:avLst/>
          </a:prstGeom>
          <a:noFill/>
          <a:ln w="9525">
            <a:noFill/>
            <a:miter lim="800000"/>
            <a:headEnd/>
            <a:tailEnd/>
          </a:ln>
        </p:spPr>
        <p:txBody>
          <a:bodyPr anchor="ctr"/>
          <a:lstStyle/>
          <a:p>
            <a:r>
              <a:rPr lang="en-US" sz="3200">
                <a:latin typeface="Impact" pitchFamily="34" charset="0"/>
              </a:rPr>
              <a:t>Chapter 17</a:t>
            </a:r>
          </a:p>
        </p:txBody>
      </p:sp>
      <p:sp>
        <p:nvSpPr>
          <p:cNvPr id="3" name="Subtitle 2"/>
          <p:cNvSpPr>
            <a:spLocks/>
          </p:cNvSpPr>
          <p:nvPr/>
        </p:nvSpPr>
        <p:spPr bwMode="auto">
          <a:xfrm>
            <a:off x="-76200" y="381000"/>
            <a:ext cx="1676400" cy="533400"/>
          </a:xfrm>
          <a:prstGeom prst="rect">
            <a:avLst/>
          </a:prstGeom>
          <a:noFill/>
          <a:ln w="9525">
            <a:noFill/>
            <a:miter lim="800000"/>
            <a:headEnd/>
            <a:tailEnd/>
          </a:ln>
        </p:spPr>
        <p:txBody>
          <a:bodyPr/>
          <a:lstStyle/>
          <a:p>
            <a:pPr algn="ctr" fontAlgn="auto">
              <a:spcBef>
                <a:spcPct val="20000"/>
              </a:spcBef>
              <a:spcAft>
                <a:spcPts val="0"/>
              </a:spcAft>
              <a:buFont typeface="Arial" pitchFamily="34" charset="0"/>
              <a:buNone/>
              <a:defRPr/>
            </a:pPr>
            <a:r>
              <a:rPr lang="en-US" sz="3200" b="1" dirty="0">
                <a:solidFill>
                  <a:schemeClr val="tx1">
                    <a:tint val="75000"/>
                  </a:schemeClr>
                </a:solidFill>
                <a:latin typeface="+mn-lt"/>
                <a:cs typeface="+mn-cs"/>
              </a:rPr>
              <a:t>Hatchet</a:t>
            </a:r>
          </a:p>
        </p:txBody>
      </p:sp>
      <p:pic>
        <p:nvPicPr>
          <p:cNvPr id="19474" name="Picture 11"/>
          <p:cNvPicPr>
            <a:picLocks noChangeAspect="1" noChangeArrowheads="1"/>
          </p:cNvPicPr>
          <p:nvPr/>
        </p:nvPicPr>
        <p:blipFill>
          <a:blip r:embed="rId4" cstate="print"/>
          <a:srcRect/>
          <a:stretch>
            <a:fillRect/>
          </a:stretch>
        </p:blipFill>
        <p:spPr bwMode="auto">
          <a:xfrm>
            <a:off x="66675" y="838200"/>
            <a:ext cx="1914525" cy="190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71" name="Picture 11"/>
          <p:cNvPicPr>
            <a:picLocks noChangeAspect="1" noChangeArrowheads="1"/>
          </p:cNvPicPr>
          <p:nvPr/>
        </p:nvPicPr>
        <p:blipFill>
          <a:blip r:embed="rId2" cstate="print"/>
          <a:srcRect/>
          <a:stretch>
            <a:fillRect/>
          </a:stretch>
        </p:blipFill>
        <p:spPr bwMode="auto">
          <a:xfrm>
            <a:off x="533400" y="3581400"/>
            <a:ext cx="4953000" cy="2019300"/>
          </a:xfrm>
          <a:prstGeom prst="rect">
            <a:avLst/>
          </a:prstGeom>
          <a:noFill/>
        </p:spPr>
      </p:pic>
      <p:sp>
        <p:nvSpPr>
          <p:cNvPr id="15362" name="TextBox 3"/>
          <p:cNvSpPr txBox="1">
            <a:spLocks noChangeArrowheads="1"/>
          </p:cNvSpPr>
          <p:nvPr/>
        </p:nvSpPr>
        <p:spPr bwMode="auto">
          <a:xfrm>
            <a:off x="381000" y="1447800"/>
            <a:ext cx="8229600" cy="2014538"/>
          </a:xfrm>
          <a:prstGeom prst="rect">
            <a:avLst/>
          </a:prstGeom>
          <a:noFill/>
          <a:ln w="9525">
            <a:noFill/>
            <a:miter lim="800000"/>
            <a:headEnd/>
            <a:tailEnd/>
          </a:ln>
        </p:spPr>
        <p:txBody>
          <a:bodyPr>
            <a:spAutoFit/>
          </a:bodyPr>
          <a:lstStyle/>
          <a:p>
            <a:r>
              <a:rPr lang="en-US" b="1"/>
              <a:t>Context clues pg. 168 </a:t>
            </a:r>
            <a:r>
              <a:rPr lang="en-US"/>
              <a:t>– “And for a moment he was </a:t>
            </a:r>
            <a:r>
              <a:rPr lang="en-US" b="1"/>
              <a:t>stymied</a:t>
            </a:r>
            <a:r>
              <a:rPr lang="en-US"/>
              <a:t>. He had no rope, only the bowstring and the other cut shoestring in his tennis shoes.” </a:t>
            </a:r>
          </a:p>
          <a:p>
            <a:endParaRPr lang="en-US"/>
          </a:p>
          <a:p>
            <a:endParaRPr lang="en-US"/>
          </a:p>
          <a:p>
            <a:r>
              <a:rPr lang="en-US"/>
              <a:t>Define the word </a:t>
            </a:r>
            <a:r>
              <a:rPr lang="en-US" b="1"/>
              <a:t>stymied </a:t>
            </a:r>
            <a:r>
              <a:rPr lang="en-US"/>
              <a:t>and use it in a sentence of your own.  </a:t>
            </a:r>
          </a:p>
          <a:p>
            <a:r>
              <a:rPr lang="en-US"/>
              <a:t>    </a:t>
            </a:r>
          </a:p>
          <a:p>
            <a:endParaRPr lang="en-US"/>
          </a:p>
        </p:txBody>
      </p:sp>
      <p:pic>
        <p:nvPicPr>
          <p:cNvPr id="15363" name="Picture 12"/>
          <p:cNvPicPr>
            <a:picLocks noChangeAspect="1" noChangeArrowheads="1"/>
          </p:cNvPicPr>
          <p:nvPr/>
        </p:nvPicPr>
        <p:blipFill>
          <a:blip r:embed="rId3" cstate="print"/>
          <a:srcRect/>
          <a:stretch>
            <a:fillRect/>
          </a:stretch>
        </p:blipFill>
        <p:spPr bwMode="auto">
          <a:xfrm>
            <a:off x="409575" y="2133600"/>
            <a:ext cx="1190625" cy="228600"/>
          </a:xfrm>
          <a:prstGeom prst="rect">
            <a:avLst/>
          </a:prstGeom>
          <a:noFill/>
          <a:ln w="9525">
            <a:noFill/>
            <a:miter lim="800000"/>
            <a:headEnd/>
            <a:tailEnd/>
          </a:ln>
        </p:spPr>
      </p:pic>
      <p:pic>
        <p:nvPicPr>
          <p:cNvPr id="15364" name="Picture 9" descr="ANd9GcToNr01Dvc9I634i-dfZ749X-DxzQKvoMigNxpIaHrJ3H8lFUpepA"/>
          <p:cNvPicPr>
            <a:picLocks noChangeAspect="1" noChangeArrowheads="1"/>
          </p:cNvPicPr>
          <p:nvPr/>
        </p:nvPicPr>
        <p:blipFill>
          <a:blip r:embed="rId4" cstate="print"/>
          <a:srcRect/>
          <a:stretch>
            <a:fillRect/>
          </a:stretch>
        </p:blipFill>
        <p:spPr bwMode="auto">
          <a:xfrm>
            <a:off x="7078663" y="3810000"/>
            <a:ext cx="2065337" cy="3048000"/>
          </a:xfrm>
          <a:prstGeom prst="rect">
            <a:avLst/>
          </a:prstGeom>
          <a:noFill/>
          <a:ln w="9525">
            <a:noFill/>
            <a:miter lim="800000"/>
            <a:headEnd/>
            <a:tailEnd/>
          </a:ln>
        </p:spPr>
      </p:pic>
      <p:sp>
        <p:nvSpPr>
          <p:cNvPr id="2" name="Rectangle 11"/>
          <p:cNvSpPr>
            <a:spLocks noChangeArrowheads="1"/>
          </p:cNvSpPr>
          <p:nvPr/>
        </p:nvSpPr>
        <p:spPr bwMode="auto">
          <a:xfrm>
            <a:off x="457200" y="3581400"/>
            <a:ext cx="5029200" cy="2819400"/>
          </a:xfrm>
          <a:prstGeom prst="rect">
            <a:avLst/>
          </a:prstGeom>
          <a:solidFill>
            <a:schemeClr val="tx1"/>
          </a:solidFill>
          <a:ln w="9525">
            <a:solidFill>
              <a:schemeClr val="tx1"/>
            </a:solidFill>
            <a:miter lim="800000"/>
            <a:headEnd/>
            <a:tailEnd/>
          </a:ln>
        </p:spPr>
        <p:txBody>
          <a:bodyPr wrap="none" anchor="ctr"/>
          <a:lstStyle/>
          <a:p>
            <a:pPr algn="ctr"/>
            <a:r>
              <a:rPr lang="en-US" sz="3600" b="1">
                <a:solidFill>
                  <a:schemeClr val="bg1"/>
                </a:solidFill>
              </a:rPr>
              <a:t>Click to reveal the </a:t>
            </a:r>
          </a:p>
          <a:p>
            <a:pPr algn="ctr"/>
            <a:r>
              <a:rPr lang="en-US" sz="3600" b="1">
                <a:solidFill>
                  <a:schemeClr val="bg1"/>
                </a:solidFill>
              </a:rPr>
              <a:t>definition of the word.</a:t>
            </a:r>
          </a:p>
        </p:txBody>
      </p:sp>
      <p:pic>
        <p:nvPicPr>
          <p:cNvPr id="15372" name="Picture 2" descr="http://t0.gstatic.com/images?q=tbn:ANd9GcTQd87nMTILwOx3y0VlR2yzVQDDC37NDFIaJkT1mKDn2oH1WPVExXAOqIND"/>
          <p:cNvPicPr>
            <a:picLocks noChangeAspect="1" noChangeArrowheads="1"/>
          </p:cNvPicPr>
          <p:nvPr/>
        </p:nvPicPr>
        <p:blipFill>
          <a:blip r:embed="rId5" cstate="print"/>
          <a:srcRect/>
          <a:stretch>
            <a:fillRect/>
          </a:stretch>
        </p:blipFill>
        <p:spPr bwMode="auto">
          <a:xfrm rot="-3400709">
            <a:off x="1794669" y="232569"/>
            <a:ext cx="711200" cy="576262"/>
          </a:xfrm>
          <a:prstGeom prst="rect">
            <a:avLst/>
          </a:prstGeom>
          <a:noFill/>
          <a:ln w="9525">
            <a:noFill/>
            <a:miter lim="800000"/>
            <a:headEnd/>
            <a:tailEnd/>
          </a:ln>
        </p:spPr>
      </p:pic>
      <p:sp>
        <p:nvSpPr>
          <p:cNvPr id="15373" name="Title 1"/>
          <p:cNvSpPr>
            <a:spLocks/>
          </p:cNvSpPr>
          <p:nvPr/>
        </p:nvSpPr>
        <p:spPr bwMode="auto">
          <a:xfrm>
            <a:off x="152400" y="114300"/>
            <a:ext cx="3352800" cy="631825"/>
          </a:xfrm>
          <a:prstGeom prst="rect">
            <a:avLst/>
          </a:prstGeom>
          <a:noFill/>
          <a:ln w="9525">
            <a:noFill/>
            <a:miter lim="800000"/>
            <a:headEnd/>
            <a:tailEnd/>
          </a:ln>
        </p:spPr>
        <p:txBody>
          <a:bodyPr anchor="ctr"/>
          <a:lstStyle/>
          <a:p>
            <a:r>
              <a:rPr lang="en-US" sz="3200">
                <a:latin typeface="Impact" pitchFamily="34" charset="0"/>
              </a:rPr>
              <a:t>Chapter 17</a:t>
            </a:r>
          </a:p>
        </p:txBody>
      </p:sp>
      <p:sp>
        <p:nvSpPr>
          <p:cNvPr id="3" name="Subtitle 2"/>
          <p:cNvSpPr>
            <a:spLocks/>
          </p:cNvSpPr>
          <p:nvPr/>
        </p:nvSpPr>
        <p:spPr bwMode="auto">
          <a:xfrm>
            <a:off x="76200" y="495300"/>
            <a:ext cx="1676400" cy="533400"/>
          </a:xfrm>
          <a:prstGeom prst="rect">
            <a:avLst/>
          </a:prstGeom>
          <a:noFill/>
          <a:ln w="9525">
            <a:noFill/>
            <a:miter lim="800000"/>
            <a:headEnd/>
            <a:tailEnd/>
          </a:ln>
        </p:spPr>
        <p:txBody>
          <a:bodyPr/>
          <a:lstStyle/>
          <a:p>
            <a:pPr algn="ctr" fontAlgn="auto">
              <a:spcBef>
                <a:spcPct val="20000"/>
              </a:spcBef>
              <a:spcAft>
                <a:spcPts val="0"/>
              </a:spcAft>
              <a:buFont typeface="Arial" pitchFamily="34" charset="0"/>
              <a:buNone/>
              <a:defRPr/>
            </a:pPr>
            <a:r>
              <a:rPr lang="en-US" sz="3200" b="1" dirty="0">
                <a:solidFill>
                  <a:schemeClr val="tx1">
                    <a:tint val="75000"/>
                  </a:schemeClr>
                </a:solidFill>
                <a:latin typeface="+mn-lt"/>
                <a:cs typeface="+mn-cs"/>
              </a:rPr>
              <a:t>Hatchet</a:t>
            </a:r>
          </a:p>
        </p:txBody>
      </p:sp>
      <p:pic>
        <p:nvPicPr>
          <p:cNvPr id="15375" name="Picture 11"/>
          <p:cNvPicPr>
            <a:picLocks noChangeAspect="1" noChangeArrowheads="1"/>
          </p:cNvPicPr>
          <p:nvPr/>
        </p:nvPicPr>
        <p:blipFill>
          <a:blip r:embed="rId6" cstate="print"/>
          <a:srcRect/>
          <a:stretch>
            <a:fillRect/>
          </a:stretch>
        </p:blipFill>
        <p:spPr bwMode="auto">
          <a:xfrm>
            <a:off x="219075" y="952500"/>
            <a:ext cx="1914525" cy="190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2000"/>
                                        <p:tgtEl>
                                          <p:spTgt spid="2"/>
                                        </p:tgtEl>
                                        <p:attrNameLst>
                                          <p:attrName>ppt_x</p:attrName>
                                        </p:attrNameLst>
                                      </p:cBhvr>
                                      <p:tavLst>
                                        <p:tav tm="0">
                                          <p:val>
                                            <p:strVal val="ppt_x"/>
                                          </p:val>
                                        </p:tav>
                                        <p:tav tm="100000">
                                          <p:val>
                                            <p:strVal val="ppt_x"/>
                                          </p:val>
                                        </p:tav>
                                      </p:tavLst>
                                    </p:anim>
                                    <p:anim calcmode="lin" valueType="num">
                                      <p:cBhvr additive="base">
                                        <p:cTn id="7" dur="2000"/>
                                        <p:tgtEl>
                                          <p:spTgt spid="2"/>
                                        </p:tgtEl>
                                        <p:attrNameLst>
                                          <p:attrName>ppt_y</p:attrName>
                                        </p:attrNameLst>
                                      </p:cBhvr>
                                      <p:tavLst>
                                        <p:tav tm="0">
                                          <p:val>
                                            <p:strVal val="ppt_y"/>
                                          </p:val>
                                        </p:tav>
                                        <p:tav tm="100000">
                                          <p:val>
                                            <p:strVal val="1+ppt_h/2"/>
                                          </p:val>
                                        </p:tav>
                                      </p:tavLst>
                                    </p:anim>
                                    <p:set>
                                      <p:cBhvr>
                                        <p:cTn id="8"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3"/>
          <p:cNvSpPr txBox="1">
            <a:spLocks noChangeArrowheads="1"/>
          </p:cNvSpPr>
          <p:nvPr/>
        </p:nvSpPr>
        <p:spPr bwMode="auto">
          <a:xfrm>
            <a:off x="457200" y="1524000"/>
            <a:ext cx="8229600" cy="4555093"/>
          </a:xfrm>
          <a:prstGeom prst="rect">
            <a:avLst/>
          </a:prstGeom>
          <a:noFill/>
          <a:ln w="9525">
            <a:noFill/>
            <a:miter lim="800000"/>
            <a:headEnd/>
            <a:tailEnd/>
          </a:ln>
        </p:spPr>
        <p:txBody>
          <a:bodyPr>
            <a:spAutoFit/>
          </a:bodyPr>
          <a:lstStyle/>
          <a:p>
            <a:r>
              <a:rPr lang="en-US" b="1" dirty="0" smtClean="0"/>
              <a:t>Background Knowledge pg. 167 </a:t>
            </a:r>
            <a:r>
              <a:rPr lang="en-US" dirty="0" smtClean="0"/>
              <a:t>– “But at last in the late afternoon he was done and the raft – which he called </a:t>
            </a:r>
            <a:r>
              <a:rPr lang="en-US" dirty="0" err="1" smtClean="0"/>
              <a:t>Brushpile</a:t>
            </a:r>
            <a:r>
              <a:rPr lang="en-US" dirty="0" smtClean="0"/>
              <a:t> One for its looks – hung together even as he pulled it into the water off the beach. </a:t>
            </a:r>
          </a:p>
          <a:p>
            <a:endParaRPr lang="en-US" dirty="0"/>
          </a:p>
          <a:p>
            <a:r>
              <a:rPr lang="en-US" dirty="0" smtClean="0"/>
              <a:t>Brian builds a raft out of brush, what about a raft out of duct tape?</a:t>
            </a:r>
            <a:endParaRPr lang="en-US" dirty="0"/>
          </a:p>
          <a:p>
            <a:r>
              <a:rPr lang="en-US" dirty="0"/>
              <a:t>   </a:t>
            </a:r>
          </a:p>
          <a:p>
            <a:r>
              <a:rPr lang="en-US" dirty="0"/>
              <a:t> </a:t>
            </a:r>
          </a:p>
          <a:p>
            <a:r>
              <a:rPr lang="en-US" dirty="0"/>
              <a:t> </a:t>
            </a:r>
          </a:p>
          <a:p>
            <a:endParaRPr lang="en-US" dirty="0"/>
          </a:p>
          <a:p>
            <a:endParaRPr lang="en-US" dirty="0"/>
          </a:p>
          <a:p>
            <a:r>
              <a:rPr lang="en-US" dirty="0"/>
              <a:t>  </a:t>
            </a:r>
          </a:p>
          <a:p>
            <a:endParaRPr lang="en-US" dirty="0"/>
          </a:p>
          <a:p>
            <a:r>
              <a:rPr lang="en-US" dirty="0"/>
              <a:t> </a:t>
            </a:r>
          </a:p>
          <a:p>
            <a:r>
              <a:rPr lang="en-US" dirty="0"/>
              <a:t> </a:t>
            </a:r>
            <a:endParaRPr lang="en-US" sz="2800" dirty="0"/>
          </a:p>
          <a:p>
            <a:endParaRPr lang="en-US" sz="2800" dirty="0"/>
          </a:p>
        </p:txBody>
      </p:sp>
      <p:sp>
        <p:nvSpPr>
          <p:cNvPr id="16391" name="AutoShape 11" descr="2Q=="/>
          <p:cNvSpPr>
            <a:spLocks noChangeAspect="1" noChangeArrowheads="1"/>
          </p:cNvSpPr>
          <p:nvPr/>
        </p:nvSpPr>
        <p:spPr bwMode="auto">
          <a:xfrm>
            <a:off x="3338513" y="2500313"/>
            <a:ext cx="2466975" cy="1857375"/>
          </a:xfrm>
          <a:prstGeom prst="rect">
            <a:avLst/>
          </a:prstGeom>
          <a:noFill/>
          <a:ln w="9525">
            <a:noFill/>
            <a:miter lim="800000"/>
            <a:headEnd/>
            <a:tailEnd/>
          </a:ln>
        </p:spPr>
        <p:txBody>
          <a:bodyPr/>
          <a:lstStyle/>
          <a:p>
            <a:endParaRPr lang="en-US"/>
          </a:p>
        </p:txBody>
      </p:sp>
      <p:sp>
        <p:nvSpPr>
          <p:cNvPr id="16392" name="AutoShape 17" descr="2Q=="/>
          <p:cNvSpPr>
            <a:spLocks noChangeAspect="1" noChangeArrowheads="1"/>
          </p:cNvSpPr>
          <p:nvPr/>
        </p:nvSpPr>
        <p:spPr bwMode="auto">
          <a:xfrm>
            <a:off x="3705225" y="2109788"/>
            <a:ext cx="1733550" cy="2638425"/>
          </a:xfrm>
          <a:prstGeom prst="rect">
            <a:avLst/>
          </a:prstGeom>
          <a:noFill/>
          <a:ln w="9525">
            <a:noFill/>
            <a:miter lim="800000"/>
            <a:headEnd/>
            <a:tailEnd/>
          </a:ln>
        </p:spPr>
        <p:txBody>
          <a:bodyPr/>
          <a:lstStyle/>
          <a:p>
            <a:endParaRPr lang="en-US"/>
          </a:p>
        </p:txBody>
      </p:sp>
      <p:pic>
        <p:nvPicPr>
          <p:cNvPr id="16395" name="Picture 2" descr="http://t0.gstatic.com/images?q=tbn:ANd9GcTQd87nMTILwOx3y0VlR2yzVQDDC37NDFIaJkT1mKDn2oH1WPVExXAOqIND"/>
          <p:cNvPicPr>
            <a:picLocks noChangeAspect="1" noChangeArrowheads="1"/>
          </p:cNvPicPr>
          <p:nvPr/>
        </p:nvPicPr>
        <p:blipFill>
          <a:blip r:embed="rId2" cstate="print"/>
          <a:srcRect/>
          <a:stretch>
            <a:fillRect/>
          </a:stretch>
        </p:blipFill>
        <p:spPr bwMode="auto">
          <a:xfrm rot="-3400709">
            <a:off x="1794669" y="156369"/>
            <a:ext cx="711200" cy="576262"/>
          </a:xfrm>
          <a:prstGeom prst="rect">
            <a:avLst/>
          </a:prstGeom>
          <a:noFill/>
          <a:ln w="9525">
            <a:noFill/>
            <a:miter lim="800000"/>
            <a:headEnd/>
            <a:tailEnd/>
          </a:ln>
        </p:spPr>
      </p:pic>
      <p:sp>
        <p:nvSpPr>
          <p:cNvPr id="16396" name="Title 1"/>
          <p:cNvSpPr>
            <a:spLocks/>
          </p:cNvSpPr>
          <p:nvPr/>
        </p:nvSpPr>
        <p:spPr bwMode="auto">
          <a:xfrm>
            <a:off x="152400" y="38100"/>
            <a:ext cx="3352800" cy="631825"/>
          </a:xfrm>
          <a:prstGeom prst="rect">
            <a:avLst/>
          </a:prstGeom>
          <a:noFill/>
          <a:ln w="9525">
            <a:noFill/>
            <a:miter lim="800000"/>
            <a:headEnd/>
            <a:tailEnd/>
          </a:ln>
        </p:spPr>
        <p:txBody>
          <a:bodyPr anchor="ctr"/>
          <a:lstStyle/>
          <a:p>
            <a:r>
              <a:rPr lang="en-US" sz="3200">
                <a:latin typeface="Impact" pitchFamily="34" charset="0"/>
              </a:rPr>
              <a:t>Chapter 17</a:t>
            </a:r>
          </a:p>
        </p:txBody>
      </p:sp>
      <p:sp>
        <p:nvSpPr>
          <p:cNvPr id="3" name="Subtitle 2"/>
          <p:cNvSpPr>
            <a:spLocks/>
          </p:cNvSpPr>
          <p:nvPr/>
        </p:nvSpPr>
        <p:spPr bwMode="auto">
          <a:xfrm>
            <a:off x="76200" y="419100"/>
            <a:ext cx="1676400" cy="533400"/>
          </a:xfrm>
          <a:prstGeom prst="rect">
            <a:avLst/>
          </a:prstGeom>
          <a:noFill/>
          <a:ln w="9525">
            <a:noFill/>
            <a:miter lim="800000"/>
            <a:headEnd/>
            <a:tailEnd/>
          </a:ln>
        </p:spPr>
        <p:txBody>
          <a:bodyPr/>
          <a:lstStyle/>
          <a:p>
            <a:pPr algn="ctr" fontAlgn="auto">
              <a:spcBef>
                <a:spcPct val="20000"/>
              </a:spcBef>
              <a:spcAft>
                <a:spcPts val="0"/>
              </a:spcAft>
              <a:buFont typeface="Arial" pitchFamily="34" charset="0"/>
              <a:buNone/>
              <a:defRPr/>
            </a:pPr>
            <a:r>
              <a:rPr lang="en-US" sz="3200" b="1" dirty="0">
                <a:solidFill>
                  <a:schemeClr val="tx1">
                    <a:tint val="75000"/>
                  </a:schemeClr>
                </a:solidFill>
                <a:latin typeface="+mn-lt"/>
                <a:cs typeface="+mn-cs"/>
              </a:rPr>
              <a:t>Hatchet</a:t>
            </a:r>
          </a:p>
        </p:txBody>
      </p:sp>
      <p:pic>
        <p:nvPicPr>
          <p:cNvPr id="16398" name="Picture 11"/>
          <p:cNvPicPr>
            <a:picLocks noChangeAspect="1" noChangeArrowheads="1"/>
          </p:cNvPicPr>
          <p:nvPr/>
        </p:nvPicPr>
        <p:blipFill>
          <a:blip r:embed="rId3" cstate="print"/>
          <a:srcRect/>
          <a:stretch>
            <a:fillRect/>
          </a:stretch>
        </p:blipFill>
        <p:spPr bwMode="auto">
          <a:xfrm>
            <a:off x="219075" y="876300"/>
            <a:ext cx="1914525" cy="190500"/>
          </a:xfrm>
          <a:prstGeom prst="rect">
            <a:avLst/>
          </a:prstGeom>
          <a:noFill/>
          <a:ln w="9525">
            <a:noFill/>
            <a:miter lim="800000"/>
            <a:headEnd/>
            <a:tailEnd/>
          </a:ln>
        </p:spPr>
      </p:pic>
      <p:pic>
        <p:nvPicPr>
          <p:cNvPr id="1026" name="Picture 2">
            <a:hlinkClick r:id="rId4"/>
          </p:cNvPr>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714162" y="3117677"/>
            <a:ext cx="5695517" cy="346409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extBox 3"/>
          <p:cNvSpPr txBox="1">
            <a:spLocks noChangeArrowheads="1"/>
          </p:cNvSpPr>
          <p:nvPr/>
        </p:nvSpPr>
        <p:spPr bwMode="auto">
          <a:xfrm>
            <a:off x="457200" y="1524000"/>
            <a:ext cx="8229600" cy="4089400"/>
          </a:xfrm>
          <a:prstGeom prst="rect">
            <a:avLst/>
          </a:prstGeom>
          <a:noFill/>
          <a:ln w="9525">
            <a:noFill/>
            <a:miter lim="800000"/>
            <a:headEnd/>
            <a:tailEnd/>
          </a:ln>
        </p:spPr>
        <p:txBody>
          <a:bodyPr>
            <a:spAutoFit/>
          </a:bodyPr>
          <a:lstStyle/>
          <a:p>
            <a:r>
              <a:rPr lang="en-US" b="1"/>
              <a:t>In your own opinion pg. 170 </a:t>
            </a:r>
            <a:r>
              <a:rPr lang="en-US"/>
              <a:t>– Brian is thinking about how life would be when he gets home and whether or not he would miss his life in the wild. If you were in Brian’s position and finally make it home explain in detail how you would feel after returning from living in the wild. </a:t>
            </a:r>
          </a:p>
          <a:p>
            <a:r>
              <a:rPr lang="en-US"/>
              <a:t>   </a:t>
            </a:r>
          </a:p>
          <a:p>
            <a:r>
              <a:rPr lang="en-US"/>
              <a:t> </a:t>
            </a:r>
          </a:p>
          <a:p>
            <a:r>
              <a:rPr lang="en-US"/>
              <a:t> </a:t>
            </a:r>
          </a:p>
          <a:p>
            <a:endParaRPr lang="en-US"/>
          </a:p>
          <a:p>
            <a:endParaRPr lang="en-US"/>
          </a:p>
          <a:p>
            <a:r>
              <a:rPr lang="en-US"/>
              <a:t>  </a:t>
            </a:r>
          </a:p>
          <a:p>
            <a:endParaRPr lang="en-US"/>
          </a:p>
          <a:p>
            <a:r>
              <a:rPr lang="en-US"/>
              <a:t> </a:t>
            </a:r>
          </a:p>
          <a:p>
            <a:r>
              <a:rPr lang="en-US"/>
              <a:t> </a:t>
            </a:r>
            <a:endParaRPr lang="en-US" sz="2800"/>
          </a:p>
          <a:p>
            <a:endParaRPr lang="en-US" sz="2800"/>
          </a:p>
        </p:txBody>
      </p:sp>
      <p:sp>
        <p:nvSpPr>
          <p:cNvPr id="16391" name="AutoShape 11" descr="2Q=="/>
          <p:cNvSpPr>
            <a:spLocks noChangeAspect="1" noChangeArrowheads="1"/>
          </p:cNvSpPr>
          <p:nvPr/>
        </p:nvSpPr>
        <p:spPr bwMode="auto">
          <a:xfrm>
            <a:off x="3338513" y="2500313"/>
            <a:ext cx="2466975" cy="1857375"/>
          </a:xfrm>
          <a:prstGeom prst="rect">
            <a:avLst/>
          </a:prstGeom>
          <a:noFill/>
          <a:ln w="9525">
            <a:noFill/>
            <a:miter lim="800000"/>
            <a:headEnd/>
            <a:tailEnd/>
          </a:ln>
        </p:spPr>
        <p:txBody>
          <a:bodyPr/>
          <a:lstStyle/>
          <a:p>
            <a:endParaRPr lang="en-US"/>
          </a:p>
        </p:txBody>
      </p:sp>
      <p:sp>
        <p:nvSpPr>
          <p:cNvPr id="16392" name="AutoShape 17" descr="2Q=="/>
          <p:cNvSpPr>
            <a:spLocks noChangeAspect="1" noChangeArrowheads="1"/>
          </p:cNvSpPr>
          <p:nvPr/>
        </p:nvSpPr>
        <p:spPr bwMode="auto">
          <a:xfrm>
            <a:off x="3705225" y="2109788"/>
            <a:ext cx="1733550" cy="2638425"/>
          </a:xfrm>
          <a:prstGeom prst="rect">
            <a:avLst/>
          </a:prstGeom>
          <a:noFill/>
          <a:ln w="9525">
            <a:noFill/>
            <a:miter lim="800000"/>
            <a:headEnd/>
            <a:tailEnd/>
          </a:ln>
        </p:spPr>
        <p:txBody>
          <a:bodyPr/>
          <a:lstStyle/>
          <a:p>
            <a:endParaRPr lang="en-US"/>
          </a:p>
        </p:txBody>
      </p:sp>
      <p:pic>
        <p:nvPicPr>
          <p:cNvPr id="16395" name="Picture 2" descr="http://t0.gstatic.com/images?q=tbn:ANd9GcTQd87nMTILwOx3y0VlR2yzVQDDC37NDFIaJkT1mKDn2oH1WPVExXAOqIND"/>
          <p:cNvPicPr>
            <a:picLocks noChangeAspect="1" noChangeArrowheads="1"/>
          </p:cNvPicPr>
          <p:nvPr/>
        </p:nvPicPr>
        <p:blipFill>
          <a:blip r:embed="rId2" cstate="print"/>
          <a:srcRect/>
          <a:stretch>
            <a:fillRect/>
          </a:stretch>
        </p:blipFill>
        <p:spPr bwMode="auto">
          <a:xfrm rot="-3400709">
            <a:off x="1794669" y="156369"/>
            <a:ext cx="711200" cy="576262"/>
          </a:xfrm>
          <a:prstGeom prst="rect">
            <a:avLst/>
          </a:prstGeom>
          <a:noFill/>
          <a:ln w="9525">
            <a:noFill/>
            <a:miter lim="800000"/>
            <a:headEnd/>
            <a:tailEnd/>
          </a:ln>
        </p:spPr>
      </p:pic>
      <p:sp>
        <p:nvSpPr>
          <p:cNvPr id="16396" name="Title 1"/>
          <p:cNvSpPr>
            <a:spLocks/>
          </p:cNvSpPr>
          <p:nvPr/>
        </p:nvSpPr>
        <p:spPr bwMode="auto">
          <a:xfrm>
            <a:off x="152400" y="38100"/>
            <a:ext cx="3352800" cy="631825"/>
          </a:xfrm>
          <a:prstGeom prst="rect">
            <a:avLst/>
          </a:prstGeom>
          <a:noFill/>
          <a:ln w="9525">
            <a:noFill/>
            <a:miter lim="800000"/>
            <a:headEnd/>
            <a:tailEnd/>
          </a:ln>
        </p:spPr>
        <p:txBody>
          <a:bodyPr anchor="ctr"/>
          <a:lstStyle/>
          <a:p>
            <a:r>
              <a:rPr lang="en-US" sz="3200">
                <a:latin typeface="Impact" pitchFamily="34" charset="0"/>
              </a:rPr>
              <a:t>Chapter 17</a:t>
            </a:r>
          </a:p>
        </p:txBody>
      </p:sp>
      <p:sp>
        <p:nvSpPr>
          <p:cNvPr id="3" name="Subtitle 2"/>
          <p:cNvSpPr>
            <a:spLocks/>
          </p:cNvSpPr>
          <p:nvPr/>
        </p:nvSpPr>
        <p:spPr bwMode="auto">
          <a:xfrm>
            <a:off x="76200" y="419100"/>
            <a:ext cx="1676400" cy="533400"/>
          </a:xfrm>
          <a:prstGeom prst="rect">
            <a:avLst/>
          </a:prstGeom>
          <a:noFill/>
          <a:ln w="9525">
            <a:noFill/>
            <a:miter lim="800000"/>
            <a:headEnd/>
            <a:tailEnd/>
          </a:ln>
        </p:spPr>
        <p:txBody>
          <a:bodyPr/>
          <a:lstStyle/>
          <a:p>
            <a:pPr algn="ctr" fontAlgn="auto">
              <a:spcBef>
                <a:spcPct val="20000"/>
              </a:spcBef>
              <a:spcAft>
                <a:spcPts val="0"/>
              </a:spcAft>
              <a:buFont typeface="Arial" pitchFamily="34" charset="0"/>
              <a:buNone/>
              <a:defRPr/>
            </a:pPr>
            <a:r>
              <a:rPr lang="en-US" sz="3200" b="1" dirty="0">
                <a:solidFill>
                  <a:schemeClr val="tx1">
                    <a:tint val="75000"/>
                  </a:schemeClr>
                </a:solidFill>
                <a:latin typeface="+mn-lt"/>
                <a:cs typeface="+mn-cs"/>
              </a:rPr>
              <a:t>Hatchet</a:t>
            </a:r>
          </a:p>
        </p:txBody>
      </p:sp>
      <p:pic>
        <p:nvPicPr>
          <p:cNvPr id="16398" name="Picture 11"/>
          <p:cNvPicPr>
            <a:picLocks noChangeAspect="1" noChangeArrowheads="1"/>
          </p:cNvPicPr>
          <p:nvPr/>
        </p:nvPicPr>
        <p:blipFill>
          <a:blip r:embed="rId3" cstate="print"/>
          <a:srcRect/>
          <a:stretch>
            <a:fillRect/>
          </a:stretch>
        </p:blipFill>
        <p:spPr bwMode="auto">
          <a:xfrm>
            <a:off x="219075" y="876300"/>
            <a:ext cx="1914525" cy="190500"/>
          </a:xfrm>
          <a:prstGeom prst="rect">
            <a:avLst/>
          </a:prstGeom>
          <a:noFill/>
          <a:ln w="9525">
            <a:noFill/>
            <a:miter lim="800000"/>
            <a:headEnd/>
            <a:tailEnd/>
          </a:ln>
        </p:spPr>
      </p:pic>
      <p:pic>
        <p:nvPicPr>
          <p:cNvPr id="16400" name="Picture 16" descr="tom-hanks-in-cast-away"/>
          <p:cNvPicPr>
            <a:picLocks noChangeAspect="1" noChangeArrowheads="1"/>
          </p:cNvPicPr>
          <p:nvPr/>
        </p:nvPicPr>
        <p:blipFill>
          <a:blip r:embed="rId4" cstate="print"/>
          <a:srcRect/>
          <a:stretch>
            <a:fillRect/>
          </a:stretch>
        </p:blipFill>
        <p:spPr bwMode="auto">
          <a:xfrm>
            <a:off x="4724400" y="3895725"/>
            <a:ext cx="4229100" cy="2962275"/>
          </a:xfrm>
          <a:prstGeom prst="rect">
            <a:avLst/>
          </a:prstGeom>
          <a:noFill/>
        </p:spPr>
      </p:pic>
      <p:pic>
        <p:nvPicPr>
          <p:cNvPr id="16402" name="Picture 18" descr="tv-boy"/>
          <p:cNvPicPr>
            <a:picLocks noChangeAspect="1" noChangeArrowheads="1"/>
          </p:cNvPicPr>
          <p:nvPr/>
        </p:nvPicPr>
        <p:blipFill>
          <a:blip r:embed="rId5" cstate="print"/>
          <a:srcRect/>
          <a:stretch>
            <a:fillRect/>
          </a:stretch>
        </p:blipFill>
        <p:spPr bwMode="auto">
          <a:xfrm>
            <a:off x="0" y="3676650"/>
            <a:ext cx="4762500" cy="3181350"/>
          </a:xfrm>
          <a:prstGeom prst="rect">
            <a:avLst/>
          </a:prstGeom>
          <a:noFill/>
        </p:spPr>
      </p:pic>
      <p:sp>
        <p:nvSpPr>
          <p:cNvPr id="16403" name="Text Box 19"/>
          <p:cNvSpPr txBox="1">
            <a:spLocks noChangeArrowheads="1"/>
          </p:cNvSpPr>
          <p:nvPr/>
        </p:nvSpPr>
        <p:spPr bwMode="auto">
          <a:xfrm>
            <a:off x="3581400" y="2727325"/>
            <a:ext cx="2328863" cy="1463675"/>
          </a:xfrm>
          <a:prstGeom prst="rect">
            <a:avLst/>
          </a:prstGeom>
          <a:noFill/>
          <a:ln w="9525">
            <a:noFill/>
            <a:miter lim="800000"/>
            <a:headEnd/>
            <a:tailEnd/>
          </a:ln>
          <a:effectLst/>
        </p:spPr>
        <p:txBody>
          <a:bodyPr wrap="none">
            <a:spAutoFit/>
          </a:bodyPr>
          <a:lstStyle/>
          <a:p>
            <a:r>
              <a:rPr lang="en-US" sz="9000">
                <a:latin typeface="Shadowed Serif" pitchFamily="2" charset="0"/>
              </a:rPr>
              <a:t>OR</a:t>
            </a:r>
          </a:p>
        </p:txBody>
      </p:sp>
    </p:spTree>
    <p:extLst>
      <p:ext uri="{BB962C8B-B14F-4D97-AF65-F5344CB8AC3E}">
        <p14:creationId xmlns:p14="http://schemas.microsoft.com/office/powerpoint/2010/main" xmlns="" val="2647303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1011</TotalTime>
  <Words>245</Words>
  <Application>Microsoft Office PowerPoint</Application>
  <PresentationFormat>On-screen Show (4:3)</PresentationFormat>
  <Paragraphs>63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Hatche</vt:lpstr>
      <vt:lpstr>Chapter 17</vt:lpstr>
      <vt:lpstr>Slide 3</vt:lpstr>
      <vt:lpstr>Slide 4</vt:lpstr>
      <vt:lpstr>Slide 5</vt:lpstr>
      <vt:lpstr>Slide 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Hatche</dc:title>
  <dc:creator>Owner</dc:creator>
  <cp:lastModifiedBy>Pam</cp:lastModifiedBy>
  <cp:revision>65</cp:revision>
  <dcterms:created xsi:type="dcterms:W3CDTF">2012-10-17T00:19:50Z</dcterms:created>
  <dcterms:modified xsi:type="dcterms:W3CDTF">2013-10-26T20:38:12Z</dcterms:modified>
</cp:coreProperties>
</file>