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73" r:id="rId5"/>
    <p:sldId id="270" r:id="rId6"/>
    <p:sldId id="272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45E"/>
    <a:srgbClr val="E747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B8B3-008D-404A-8A19-36938880CAE5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F3C7-A76E-4EC1-A133-9715DD0F0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697EF-B993-4FE1-B450-A30E09EC1B72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3418B-ADDE-4CE3-B939-5161FA46A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86B64-C224-459B-85A3-F5CFCD9AE2A0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F6FA-19C7-48A1-A221-186164ACC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4E37F-281F-4AB7-8E05-040793003B9C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0943D-22A5-458A-BBE6-F8911A9B3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DCF9B-5126-4F40-8121-261F80CF7D98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F970D-38FC-4823-9305-8B36B77A4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67383-B348-4BB5-942F-34D85D783DCF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7398B-BCB5-45FA-B060-9C9732B43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CAEA5-E0EC-4D23-822A-49A00D56FD1F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7E781-5F0B-4805-B066-0846B9EA3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A410-D428-4C20-BF6A-9946C710A01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7C36-9DD6-4F1F-B0C1-4555C1D9C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A592B-295F-4601-8D72-1557E88007C6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6C2F-5FDB-41AA-B937-2AE3C2F3E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7C95-00B2-458E-8E8D-BD819B7275AD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DBA55-F6A7-4305-ADDA-08D366C37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36B7-0DD0-4181-A284-0BDB2B1DE28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9C777-95B7-49DB-B873-7AE3587F2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CE3BEA-2498-473C-BF22-90112A433DCE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AFE933-6A93-4AAF-BD63-483AF7FD9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www.youtube.com/watch?v=gu_zMTQkM1s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5517357" y="826293"/>
            <a:ext cx="15621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err="1" smtClean="0"/>
              <a:t>Hatche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Gary Paulsen </a:t>
            </a:r>
            <a:endParaRPr lang="en-US" dirty="0"/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1371600" y="2438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000">
                <a:latin typeface="Impact" pitchFamily="34" charset="0"/>
              </a:rPr>
              <a:t>Text Exploration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3528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28600" y="1295400"/>
            <a:ext cx="8229600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Anticipation Response</a:t>
            </a:r>
            <a:r>
              <a:rPr lang="en-US"/>
              <a:t>– After reading chapter 15 make one specific </a:t>
            </a:r>
          </a:p>
          <a:p>
            <a:r>
              <a:rPr lang="en-US"/>
              <a:t>prediction and ask one specific question that you have.  </a:t>
            </a:r>
          </a:p>
          <a:p>
            <a:r>
              <a:rPr lang="en-US"/>
              <a:t>  </a:t>
            </a:r>
          </a:p>
          <a:p>
            <a:r>
              <a:rPr lang="en-US"/>
              <a:t> </a:t>
            </a:r>
            <a:endParaRPr lang="en-US" sz="2000"/>
          </a:p>
          <a:p>
            <a:r>
              <a:rPr lang="en-US" sz="2000"/>
              <a:t> </a:t>
            </a:r>
          </a:p>
          <a:p>
            <a:r>
              <a:rPr lang="en-US" sz="2000"/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sp>
        <p:nvSpPr>
          <p:cNvPr id="14342" name="AutoShape 8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AutoShape 10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AutoShape 12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AutoShape 11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AutoShape 13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AutoShape 15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AutoShape 14" descr="Z"/>
          <p:cNvSpPr>
            <a:spLocks noChangeAspect="1" noChangeArrowheads="1"/>
          </p:cNvSpPr>
          <p:nvPr/>
        </p:nvSpPr>
        <p:spPr bwMode="auto">
          <a:xfrm>
            <a:off x="3381375" y="2471738"/>
            <a:ext cx="2381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AutoShape 16" descr="Z"/>
          <p:cNvSpPr>
            <a:spLocks noChangeAspect="1" noChangeArrowheads="1"/>
          </p:cNvSpPr>
          <p:nvPr/>
        </p:nvSpPr>
        <p:spPr bwMode="auto">
          <a:xfrm>
            <a:off x="3381375" y="2471738"/>
            <a:ext cx="2381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AutoShape 16" descr="Z"/>
          <p:cNvSpPr>
            <a:spLocks noChangeAspect="1" noChangeArrowheads="1"/>
          </p:cNvSpPr>
          <p:nvPr/>
        </p:nvSpPr>
        <p:spPr bwMode="auto">
          <a:xfrm>
            <a:off x="3376613" y="2471738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AutoShape 18" descr="Z"/>
          <p:cNvSpPr>
            <a:spLocks noChangeAspect="1" noChangeArrowheads="1"/>
          </p:cNvSpPr>
          <p:nvPr/>
        </p:nvSpPr>
        <p:spPr bwMode="auto">
          <a:xfrm>
            <a:off x="3376613" y="2471738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AutoShape 20" descr="Z"/>
          <p:cNvSpPr>
            <a:spLocks noChangeAspect="1" noChangeArrowheads="1"/>
          </p:cNvSpPr>
          <p:nvPr/>
        </p:nvSpPr>
        <p:spPr bwMode="auto">
          <a:xfrm>
            <a:off x="3376613" y="2471738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4" name="Picture 2" descr="http://t1.gstatic.com/images?q=tbn:ANd9GcT-mFfmKYq3JEdjXAqA46bGrcnP6SLT_3AxbUpZtfPBLA35Oma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3976" y="2438400"/>
            <a:ext cx="4429125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86200"/>
            <a:ext cx="5029200" cy="2824163"/>
          </a:xfrm>
          <a:prstGeom prst="rect">
            <a:avLst/>
          </a:prstGeom>
          <a:noFill/>
        </p:spPr>
      </p:pic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Context clues pg. 147 </a:t>
            </a:r>
            <a:r>
              <a:rPr lang="en-US" dirty="0"/>
              <a:t>– “First </a:t>
            </a:r>
            <a:r>
              <a:rPr lang="en-US"/>
              <a:t>Arrow </a:t>
            </a:r>
            <a:r>
              <a:rPr lang="en-US" smtClean="0"/>
              <a:t>Day—when </a:t>
            </a:r>
            <a:r>
              <a:rPr lang="en-US"/>
              <a:t>he had used thread from his tattered old piece of windbreaker and some pitch from a stump to put </a:t>
            </a:r>
            <a:r>
              <a:rPr lang="en-US" b="1"/>
              <a:t>slivers </a:t>
            </a:r>
            <a:r>
              <a:rPr lang="en-US"/>
              <a:t>of feather on a dry willow shaft and make an arrow that would fly correctly.”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Define the word </a:t>
            </a:r>
            <a:r>
              <a:rPr lang="en-US" b="1" dirty="0"/>
              <a:t>sliver</a:t>
            </a:r>
            <a:r>
              <a:rPr lang="en-US" dirty="0"/>
              <a:t> and use that word in a sentence.  </a:t>
            </a:r>
          </a:p>
          <a:p>
            <a:r>
              <a:rPr lang="en-US" dirty="0"/>
              <a:t> 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536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5" y="24384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9" descr="ANd9GcToNr01Dvc9I634i-dfZ749X-DxzQKvoMigNxpIaHrJ3H8lFUpep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8663" y="3810000"/>
            <a:ext cx="20653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16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5367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28600" y="3886200"/>
            <a:ext cx="5029200" cy="2819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Click to reveal the </a:t>
            </a:r>
          </a:p>
          <a:p>
            <a:pPr algn="ctr"/>
            <a:r>
              <a:rPr lang="en-US" sz="3600" b="1">
                <a:solidFill>
                  <a:schemeClr val="bg1"/>
                </a:solidFill>
              </a:rPr>
              <a:t>definition of the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Understanding the text pg. </a:t>
            </a:r>
            <a:r>
              <a:rPr lang="en-US" b="1" dirty="0" smtClean="0"/>
              <a:t>150- </a:t>
            </a:r>
            <a:r>
              <a:rPr lang="en-US" dirty="0" smtClean="0"/>
              <a:t> “He just had time to see that it was a moose – he knew them from pictures but did not know, could not guess how large they were – when it hit him.”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Explain in detail how Brian has become so mentally tough after suffering two devastating setbacks in one day. </a:t>
            </a:r>
          </a:p>
          <a:p>
            <a:r>
              <a:rPr lang="en-US" dirty="0"/>
              <a:t>  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843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16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843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11" descr="2Q=="/>
          <p:cNvSpPr>
            <a:spLocks noChangeAspect="1" noChangeArrowheads="1"/>
          </p:cNvSpPr>
          <p:nvPr/>
        </p:nvSpPr>
        <p:spPr bwMode="auto">
          <a:xfrm>
            <a:off x="3352800" y="2514600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AutoShape 17" descr="2Q=="/>
          <p:cNvSpPr>
            <a:spLocks noChangeAspect="1" noChangeArrowheads="1"/>
          </p:cNvSpPr>
          <p:nvPr/>
        </p:nvSpPr>
        <p:spPr bwMode="auto">
          <a:xfrm>
            <a:off x="3705225" y="2109788"/>
            <a:ext cx="17335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50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30625"/>
            <a:ext cx="4807597" cy="2910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269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Understanding the text pg. 156- </a:t>
            </a:r>
            <a:r>
              <a:rPr lang="en-US"/>
              <a:t> “It was beautiful and terrible at the same time.”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These two thoughts contradict each other, so explain what the author means in this quote. </a:t>
            </a:r>
          </a:p>
          <a:p>
            <a:r>
              <a:rPr lang="en-US"/>
              <a:t>  </a:t>
            </a:r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  </a:t>
            </a:r>
          </a:p>
          <a:p>
            <a:endParaRPr lang="en-US"/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  <a:endParaRPr lang="en-US" sz="2800"/>
          </a:p>
          <a:p>
            <a:endParaRPr lang="en-US" sz="2800"/>
          </a:p>
        </p:txBody>
      </p:sp>
      <p:pic>
        <p:nvPicPr>
          <p:cNvPr id="16387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16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639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AutoShape 11" descr="2Q=="/>
          <p:cNvSpPr>
            <a:spLocks noChangeAspect="1" noChangeArrowheads="1"/>
          </p:cNvSpPr>
          <p:nvPr/>
        </p:nvSpPr>
        <p:spPr bwMode="auto">
          <a:xfrm>
            <a:off x="3338513" y="2500313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AutoShape 17" descr="2Q=="/>
          <p:cNvSpPr>
            <a:spLocks noChangeAspect="1" noChangeArrowheads="1"/>
          </p:cNvSpPr>
          <p:nvPr/>
        </p:nvSpPr>
        <p:spPr bwMode="auto">
          <a:xfrm>
            <a:off x="3705225" y="2109788"/>
            <a:ext cx="17335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397" name="Picture 13" descr="220px-Tromb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3098800"/>
            <a:ext cx="5105400" cy="375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Understanding the text pg. 157- </a:t>
            </a:r>
            <a:r>
              <a:rPr lang="en-US" dirty="0"/>
              <a:t> “Come on, he thought, baring his teeth in t he darkness—come on. Is that the best you can do?”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Explain in detail how Brian has become so mentally tough after suffering two devastating setbacks in one day. </a:t>
            </a:r>
          </a:p>
          <a:p>
            <a:r>
              <a:rPr lang="en-US" dirty="0"/>
              <a:t>  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843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16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843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11" descr="2Q=="/>
          <p:cNvSpPr>
            <a:spLocks noChangeAspect="1" noChangeArrowheads="1"/>
          </p:cNvSpPr>
          <p:nvPr/>
        </p:nvSpPr>
        <p:spPr bwMode="auto">
          <a:xfrm>
            <a:off x="3352800" y="2514600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AutoShape 17" descr="2Q=="/>
          <p:cNvSpPr>
            <a:spLocks noChangeAspect="1" noChangeArrowheads="1"/>
          </p:cNvSpPr>
          <p:nvPr/>
        </p:nvSpPr>
        <p:spPr bwMode="auto">
          <a:xfrm>
            <a:off x="3705225" y="2109788"/>
            <a:ext cx="17335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8" name="Picture 4" descr="http://t1.gstatic.com/images?q=tbn:ANd9GcSBL6YLxpOzvFaKcbaPQHKRr07tRH37qaIHmJyN5Y7RbKmPnIw_Jw:2.bp.blogspot.com/_SChQTon4cOo/SWXYPg14zcI/AAAAAAAAAfg/dhGyDKTx-x4/s320/mental%2Btoughnes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855" y="3590923"/>
            <a:ext cx="4267200" cy="326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TNJE559A7320_wCP8Lgg8ainPM_Qd4Tmnpi-RW-3RbiSMp3gUHu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81400"/>
            <a:ext cx="4800600" cy="301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Citing textual evidence chapter 16 </a:t>
            </a:r>
            <a:r>
              <a:rPr lang="en-US"/>
              <a:t>– Chapter 16 if full of excitement and especially danger. Cite textual evidence of the 3 most dangerous events from this chapter. </a:t>
            </a:r>
          </a:p>
          <a:p>
            <a:r>
              <a:rPr lang="en-US"/>
              <a:t>  </a:t>
            </a:r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  </a:t>
            </a:r>
          </a:p>
          <a:p>
            <a:endParaRPr lang="en-US"/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  <a:endParaRPr lang="en-US" sz="2800"/>
          </a:p>
          <a:p>
            <a:endParaRPr lang="en-US" sz="2800"/>
          </a:p>
        </p:txBody>
      </p:sp>
      <p:pic>
        <p:nvPicPr>
          <p:cNvPr id="17410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16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741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ANd9GcR-tXFng0bACK9K2w4gXYzXVB-eBSpXKDIgGwc1yDmrOuGxHs7hp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195763"/>
            <a:ext cx="4038600" cy="2662237"/>
          </a:xfrm>
          <a:prstGeom prst="rect">
            <a:avLst/>
          </a:prstGeom>
          <a:noFill/>
        </p:spPr>
      </p:pic>
      <p:pic>
        <p:nvPicPr>
          <p:cNvPr id="8" name="Picture 16" descr="ANd9GcSBBSMmfTdITwH5xAJAh9CLBp6ptP36T2YW-VQxvM8A0yPuGCI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06875"/>
            <a:ext cx="4419600" cy="265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283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Hatche</vt:lpstr>
      <vt:lpstr>Chapter 16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Hatche</dc:title>
  <dc:creator>Owner</dc:creator>
  <cp:lastModifiedBy>Pam</cp:lastModifiedBy>
  <cp:revision>66</cp:revision>
  <dcterms:created xsi:type="dcterms:W3CDTF">2012-10-17T00:19:50Z</dcterms:created>
  <dcterms:modified xsi:type="dcterms:W3CDTF">2013-10-26T20:37:40Z</dcterms:modified>
</cp:coreProperties>
</file>