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8" r:id="rId5"/>
    <p:sldId id="270" r:id="rId6"/>
    <p:sldId id="266" r:id="rId7"/>
    <p:sldId id="269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8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6E30D-09EC-488F-BCA7-2273215F1F56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6E9C-73EB-4D05-B62C-63608B93D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DF8A8-E2D9-4CBE-8491-A1B97999E1D1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2ECBA-E51B-4FF3-81DB-8CE05E6B7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5AA00-8D80-4138-AC39-5A9F7D462D0A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44F66-0955-409E-BEB5-6C933458C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9A230-FE83-46A6-8465-989D39A3B433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1A752-B1D4-4D45-9C58-144144710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41AE7-864E-4FB1-B9C1-99AEDA626929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60BEB-88D3-4A41-937E-7DA419DC0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9B8FB-E097-4D2B-86CB-335814D31827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AC89E-7B83-4E0C-AD73-1E20126B0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A2CED-0592-4429-AEC3-368A0075C807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2C4CF-ADA0-4FFF-B8B8-AC5B6BDA7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FA342-4BC0-4380-85BA-13A303FAFB17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4CC5D-04B4-4C18-9422-F9367E110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56CDC-C588-44BA-96B7-F1476A66E441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7E6C6-D912-4DF4-AD02-F2512110E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3B26D-256C-4C16-B94E-A79BA92F6680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4CE51-131C-491A-BB5F-DD2DFFEE5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E45F3-1412-4543-8758-1F78649B1540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67C38-8CAB-4F4B-9392-6B0AAA81D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385B75-9160-4BEF-928C-E2AC5956470C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73967C-74F2-434C-8C2A-AAE8F1F74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hyperlink" Target="http://www.youtube.com/watch?v=RNCWcgi0I_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9.png"/><Relationship Id="rId4" Type="http://schemas.openxmlformats.org/officeDocument/2006/relationships/hyperlink" Target="http://www.youtube.com/watch?v=MxW03iwYHv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5517357" y="826293"/>
            <a:ext cx="15621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dirty="0" err="1" smtClean="0"/>
              <a:t>Hatche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Gary Paulsen </a:t>
            </a:r>
            <a:endParaRPr lang="en-US" dirty="0"/>
          </a:p>
        </p:txBody>
      </p:sp>
      <p:sp>
        <p:nvSpPr>
          <p:cNvPr id="13316" name="Subtitle 2"/>
          <p:cNvSpPr>
            <a:spLocks/>
          </p:cNvSpPr>
          <p:nvPr/>
        </p:nvSpPr>
        <p:spPr bwMode="auto">
          <a:xfrm>
            <a:off x="1371600" y="24384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6000">
                <a:latin typeface="Impact" pitchFamily="34" charset="0"/>
              </a:rPr>
              <a:t>Text Exploration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1642269" y="11826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3352800" cy="631825"/>
          </a:xfrm>
        </p:spPr>
        <p:txBody>
          <a:bodyPr/>
          <a:lstStyle/>
          <a:p>
            <a:pPr algn="l" eaLnBrk="1" hangingPunct="1"/>
            <a:r>
              <a:rPr lang="en-US" sz="3200" smtClean="0">
                <a:latin typeface="Impact" pitchFamily="34" charset="0"/>
              </a:rPr>
              <a:t>Chapter 13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00" y="381000"/>
            <a:ext cx="1676400" cy="533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Hatchet</a:t>
            </a:r>
            <a:endParaRPr lang="en-US" b="1" dirty="0"/>
          </a:p>
        </p:txBody>
      </p:sp>
      <p:pic>
        <p:nvPicPr>
          <p:cNvPr id="14340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75" y="8382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228600" y="1295400"/>
            <a:ext cx="8229600" cy="268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Anticipation Response</a:t>
            </a:r>
            <a:r>
              <a:rPr lang="en-US"/>
              <a:t>– After reading chapter 12 make one specific </a:t>
            </a:r>
          </a:p>
          <a:p>
            <a:r>
              <a:rPr lang="en-US"/>
              <a:t>prediction and ask one specific question that you have.  </a:t>
            </a:r>
          </a:p>
          <a:p>
            <a:r>
              <a:rPr lang="en-US"/>
              <a:t>  </a:t>
            </a:r>
          </a:p>
          <a:p>
            <a:r>
              <a:rPr lang="en-US"/>
              <a:t> </a:t>
            </a:r>
            <a:endParaRPr lang="en-US" sz="2000"/>
          </a:p>
          <a:p>
            <a:r>
              <a:rPr lang="en-US" sz="2000"/>
              <a:t> </a:t>
            </a:r>
          </a:p>
          <a:p>
            <a:r>
              <a:rPr lang="en-US" sz="2000"/>
              <a:t> </a:t>
            </a:r>
          </a:p>
          <a:p>
            <a:r>
              <a:rPr lang="en-US" sz="2000">
                <a:latin typeface="Calibri" pitchFamily="34" charset="0"/>
              </a:rPr>
              <a:t> </a:t>
            </a:r>
          </a:p>
          <a:p>
            <a:r>
              <a:rPr lang="en-US" sz="2000">
                <a:latin typeface="Calibri" pitchFamily="34" charset="0"/>
              </a:rPr>
              <a:t> </a:t>
            </a:r>
          </a:p>
          <a:p>
            <a:r>
              <a:rPr lang="en-US">
                <a:latin typeface="Calibri" pitchFamily="34" charset="0"/>
              </a:rPr>
              <a:t> </a:t>
            </a:r>
          </a:p>
        </p:txBody>
      </p:sp>
      <p:sp>
        <p:nvSpPr>
          <p:cNvPr id="14342" name="AutoShape 8" descr="2Q=="/>
          <p:cNvSpPr>
            <a:spLocks noChangeAspect="1" noChangeArrowheads="1"/>
          </p:cNvSpPr>
          <p:nvPr/>
        </p:nvSpPr>
        <p:spPr bwMode="auto">
          <a:xfrm>
            <a:off x="3338513" y="2505075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AutoShape 10" descr="2Q=="/>
          <p:cNvSpPr>
            <a:spLocks noChangeAspect="1" noChangeArrowheads="1"/>
          </p:cNvSpPr>
          <p:nvPr/>
        </p:nvSpPr>
        <p:spPr bwMode="auto">
          <a:xfrm>
            <a:off x="3338513" y="2505075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AutoShape 12" descr="2Q=="/>
          <p:cNvSpPr>
            <a:spLocks noChangeAspect="1" noChangeArrowheads="1"/>
          </p:cNvSpPr>
          <p:nvPr/>
        </p:nvSpPr>
        <p:spPr bwMode="auto">
          <a:xfrm>
            <a:off x="3338513" y="2505075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AutoShape 11" descr="Z"/>
          <p:cNvSpPr>
            <a:spLocks noChangeAspect="1" noChangeArrowheads="1"/>
          </p:cNvSpPr>
          <p:nvPr/>
        </p:nvSpPr>
        <p:spPr bwMode="auto">
          <a:xfrm>
            <a:off x="3143250" y="2628900"/>
            <a:ext cx="2857500" cy="16002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4349" name="AutoShape 13" descr="Z"/>
          <p:cNvSpPr>
            <a:spLocks noChangeAspect="1" noChangeArrowheads="1"/>
          </p:cNvSpPr>
          <p:nvPr/>
        </p:nvSpPr>
        <p:spPr bwMode="auto">
          <a:xfrm>
            <a:off x="3143250" y="2628900"/>
            <a:ext cx="2857500" cy="16002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4351" name="AutoShape 15" descr="Z"/>
          <p:cNvSpPr>
            <a:spLocks noChangeAspect="1" noChangeArrowheads="1"/>
          </p:cNvSpPr>
          <p:nvPr/>
        </p:nvSpPr>
        <p:spPr bwMode="auto">
          <a:xfrm>
            <a:off x="3143250" y="2628900"/>
            <a:ext cx="2857500" cy="16002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14353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981200"/>
            <a:ext cx="8305800" cy="469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3"/>
          <p:cNvSpPr txBox="1">
            <a:spLocks noChangeArrowheads="1"/>
          </p:cNvSpPr>
          <p:nvPr/>
        </p:nvSpPr>
        <p:spPr bwMode="auto">
          <a:xfrm>
            <a:off x="457200" y="1524000"/>
            <a:ext cx="8229600" cy="326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Citing textual evidence  pg. 119</a:t>
            </a:r>
            <a:r>
              <a:rPr lang="en-US"/>
              <a:t>-</a:t>
            </a:r>
            <a:r>
              <a:rPr lang="en-US" b="1"/>
              <a:t>120- </a:t>
            </a:r>
            <a:r>
              <a:rPr lang="en-US"/>
              <a:t> In these pages, cite textual evidence that proves a long time has passed between Brian missing the chance to signal the plane and where the story is currently. After citing the passages explain how they prove a long time has passed.  </a:t>
            </a:r>
          </a:p>
          <a:p>
            <a:r>
              <a:rPr lang="en-US"/>
              <a:t> </a:t>
            </a:r>
          </a:p>
          <a:p>
            <a:endParaRPr lang="en-US"/>
          </a:p>
          <a:p>
            <a:r>
              <a:rPr lang="en-US"/>
              <a:t> </a:t>
            </a:r>
          </a:p>
          <a:p>
            <a:endParaRPr lang="en-US"/>
          </a:p>
          <a:p>
            <a:r>
              <a:rPr lang="en-US"/>
              <a:t> </a:t>
            </a:r>
          </a:p>
          <a:p>
            <a:r>
              <a:rPr lang="en-US"/>
              <a:t> </a:t>
            </a:r>
            <a:endParaRPr lang="en-US" sz="2800"/>
          </a:p>
          <a:p>
            <a:endParaRPr lang="en-US" sz="2800"/>
          </a:p>
        </p:txBody>
      </p:sp>
      <p:pic>
        <p:nvPicPr>
          <p:cNvPr id="17417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1642269" y="11826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8" name="Title 1"/>
          <p:cNvSpPr>
            <a:spLocks/>
          </p:cNvSpPr>
          <p:nvPr/>
        </p:nvSpPr>
        <p:spPr bwMode="auto">
          <a:xfrm>
            <a:off x="0" y="0"/>
            <a:ext cx="33528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latin typeface="Impact" pitchFamily="34" charset="0"/>
              </a:rPr>
              <a:t>Chapter 13</a:t>
            </a:r>
          </a:p>
        </p:txBody>
      </p:sp>
      <p:sp>
        <p:nvSpPr>
          <p:cNvPr id="3" name="Subtitle 2"/>
          <p:cNvSpPr>
            <a:spLocks/>
          </p:cNvSpPr>
          <p:nvPr/>
        </p:nvSpPr>
        <p:spPr bwMode="auto">
          <a:xfrm>
            <a:off x="-76200" y="3810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Hatchet</a:t>
            </a:r>
          </a:p>
        </p:txBody>
      </p:sp>
      <p:pic>
        <p:nvPicPr>
          <p:cNvPr id="17420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75" y="8382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2" name="Picture 14" descr="ANd9GcS7wJgmojX95K4ljual6nhva8K8TDDo7PJA-SI6HKXice8EmEHxz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2895600"/>
            <a:ext cx="7086600" cy="3509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3"/>
          <p:cNvSpPr txBox="1">
            <a:spLocks noChangeArrowheads="1"/>
          </p:cNvSpPr>
          <p:nvPr/>
        </p:nvSpPr>
        <p:spPr bwMode="auto">
          <a:xfrm>
            <a:off x="457200" y="1524000"/>
            <a:ext cx="82296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/>
              <a:t>Background knowledge- </a:t>
            </a:r>
            <a:r>
              <a:rPr lang="en-US" dirty="0" smtClean="0"/>
              <a:t>“Had he taken two more steps he would have come between the mother and her cubs and that was a bad place to be.”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17417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1642269" y="11826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8" name="Title 1"/>
          <p:cNvSpPr>
            <a:spLocks/>
          </p:cNvSpPr>
          <p:nvPr/>
        </p:nvSpPr>
        <p:spPr bwMode="auto">
          <a:xfrm>
            <a:off x="0" y="0"/>
            <a:ext cx="33528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latin typeface="Impact" pitchFamily="34" charset="0"/>
              </a:rPr>
              <a:t>Chapter 13</a:t>
            </a:r>
          </a:p>
        </p:txBody>
      </p:sp>
      <p:sp>
        <p:nvSpPr>
          <p:cNvPr id="3" name="Subtitle 2"/>
          <p:cNvSpPr>
            <a:spLocks/>
          </p:cNvSpPr>
          <p:nvPr/>
        </p:nvSpPr>
        <p:spPr bwMode="auto">
          <a:xfrm>
            <a:off x="-76200" y="3810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Hatchet</a:t>
            </a:r>
          </a:p>
        </p:txBody>
      </p:sp>
      <p:pic>
        <p:nvPicPr>
          <p:cNvPr id="17420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75" y="8382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3836" y="2310487"/>
            <a:ext cx="6896327" cy="421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5138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457200" y="1524000"/>
            <a:ext cx="82296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Figurative language pg. </a:t>
            </a:r>
            <a:r>
              <a:rPr lang="en-US" b="1"/>
              <a:t>124 </a:t>
            </a:r>
            <a:r>
              <a:rPr lang="en-US"/>
              <a:t>– “At that precise instant the bow wood exploded in his hands sending splinters and chips of </a:t>
            </a:r>
            <a:r>
              <a:rPr lang="en-US" smtClean="0"/>
              <a:t>wood </a:t>
            </a:r>
            <a:r>
              <a:rPr lang="en-US"/>
              <a:t>into his face.”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Create your own figurative language to </a:t>
            </a:r>
          </a:p>
          <a:p>
            <a:r>
              <a:rPr lang="en-US" dirty="0"/>
              <a:t>improve the previous passage. </a:t>
            </a:r>
          </a:p>
          <a:p>
            <a:r>
              <a:rPr lang="en-US" dirty="0"/>
              <a:t>  </a:t>
            </a:r>
          </a:p>
          <a:p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20483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09800"/>
            <a:ext cx="1190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3400709">
            <a:off x="1642269" y="11826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itle 1"/>
          <p:cNvSpPr>
            <a:spLocks/>
          </p:cNvSpPr>
          <p:nvPr/>
        </p:nvSpPr>
        <p:spPr bwMode="auto">
          <a:xfrm>
            <a:off x="0" y="0"/>
            <a:ext cx="33528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latin typeface="Impact" pitchFamily="34" charset="0"/>
              </a:rPr>
              <a:t>Chapter 13</a:t>
            </a:r>
          </a:p>
        </p:txBody>
      </p:sp>
      <p:sp>
        <p:nvSpPr>
          <p:cNvPr id="3" name="Subtitle 2"/>
          <p:cNvSpPr>
            <a:spLocks/>
          </p:cNvSpPr>
          <p:nvPr/>
        </p:nvSpPr>
        <p:spPr bwMode="auto">
          <a:xfrm>
            <a:off x="-76200" y="3810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Hatchet</a:t>
            </a:r>
          </a:p>
        </p:txBody>
      </p:sp>
      <p:pic>
        <p:nvPicPr>
          <p:cNvPr id="20488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75" y="8382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10" descr="ANd9GcT9dYKyrz_FyLuZW7wErZ7DiPxUNBg4kUpeKC7TI57JkK9FBi2lvWssqvf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40350" y="2209800"/>
            <a:ext cx="3803650" cy="464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8201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457200" y="1524000"/>
            <a:ext cx="82296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Context clues </a:t>
            </a:r>
            <a:r>
              <a:rPr lang="en-US" b="1" dirty="0" err="1"/>
              <a:t>pg</a:t>
            </a:r>
            <a:r>
              <a:rPr lang="en-US" b="1" dirty="0"/>
              <a:t> 124. </a:t>
            </a:r>
            <a:r>
              <a:rPr lang="en-US" dirty="0"/>
              <a:t>– “It was </a:t>
            </a:r>
            <a:r>
              <a:rPr lang="en-US" b="1" dirty="0"/>
              <a:t>infuriating</a:t>
            </a:r>
            <a:r>
              <a:rPr lang="en-US" dirty="0"/>
              <a:t>. He would pull the bow back, set the arrow just above the water, and when the fish was no more than an inch away release the arrow. Only to miss it.”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Explain what the word </a:t>
            </a:r>
            <a:r>
              <a:rPr lang="en-US" b="1" dirty="0"/>
              <a:t>infuriating </a:t>
            </a:r>
            <a:r>
              <a:rPr lang="en-US" dirty="0"/>
              <a:t>means and why you believe it means this.  </a:t>
            </a:r>
          </a:p>
          <a:p>
            <a:r>
              <a:rPr lang="en-US" dirty="0"/>
              <a:t>  </a:t>
            </a:r>
          </a:p>
          <a:p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19459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438400"/>
            <a:ext cx="1190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9" descr="ANd9GcToNr01Dvc9I634i-dfZ749X-DxzQKvoMigNxpIaHrJ3H8lFUpep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3984" y="3581400"/>
            <a:ext cx="222001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3400709">
            <a:off x="1642269" y="11826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Title 1"/>
          <p:cNvSpPr>
            <a:spLocks/>
          </p:cNvSpPr>
          <p:nvPr/>
        </p:nvSpPr>
        <p:spPr bwMode="auto">
          <a:xfrm>
            <a:off x="0" y="0"/>
            <a:ext cx="33528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latin typeface="Impact" pitchFamily="34" charset="0"/>
              </a:rPr>
              <a:t>Chapter 13</a:t>
            </a:r>
          </a:p>
        </p:txBody>
      </p:sp>
      <p:sp>
        <p:nvSpPr>
          <p:cNvPr id="3" name="Subtitle 2"/>
          <p:cNvSpPr>
            <a:spLocks/>
          </p:cNvSpPr>
          <p:nvPr/>
        </p:nvSpPr>
        <p:spPr bwMode="auto">
          <a:xfrm>
            <a:off x="-76200" y="3810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Hatchet</a:t>
            </a:r>
          </a:p>
        </p:txBody>
      </p:sp>
      <p:pic>
        <p:nvPicPr>
          <p:cNvPr id="19464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75" y="8382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3"/>
          <p:cNvSpPr txBox="1">
            <a:spLocks noChangeArrowheads="1"/>
          </p:cNvSpPr>
          <p:nvPr/>
        </p:nvSpPr>
        <p:spPr bwMode="auto">
          <a:xfrm>
            <a:off x="457200" y="1056409"/>
            <a:ext cx="8229600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/>
              <a:t>Background knowledge- </a:t>
            </a:r>
            <a:r>
              <a:rPr lang="en-US" dirty="0" smtClean="0"/>
              <a:t>“He would not forget his first hit. Not ever.”</a:t>
            </a:r>
            <a:r>
              <a:rPr lang="en-US" dirty="0"/>
              <a:t> </a:t>
            </a:r>
          </a:p>
          <a:p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17417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1642269" y="11826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8" name="Title 1"/>
          <p:cNvSpPr>
            <a:spLocks/>
          </p:cNvSpPr>
          <p:nvPr/>
        </p:nvSpPr>
        <p:spPr bwMode="auto">
          <a:xfrm>
            <a:off x="0" y="0"/>
            <a:ext cx="33528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latin typeface="Impact" pitchFamily="34" charset="0"/>
              </a:rPr>
              <a:t>Chapter 13</a:t>
            </a:r>
          </a:p>
        </p:txBody>
      </p:sp>
      <p:sp>
        <p:nvSpPr>
          <p:cNvPr id="3" name="Subtitle 2"/>
          <p:cNvSpPr>
            <a:spLocks/>
          </p:cNvSpPr>
          <p:nvPr/>
        </p:nvSpPr>
        <p:spPr bwMode="auto">
          <a:xfrm>
            <a:off x="-76200" y="3810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Hatchet</a:t>
            </a:r>
          </a:p>
        </p:txBody>
      </p:sp>
      <p:pic>
        <p:nvPicPr>
          <p:cNvPr id="17420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75" y="8382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1190" y="2077024"/>
            <a:ext cx="7601619" cy="460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5775" y="1447800"/>
            <a:ext cx="1190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9653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Understanding the text pg.127– </a:t>
            </a:r>
            <a:r>
              <a:rPr lang="en-US" dirty="0"/>
              <a:t>“Tough hope, he thought that night. I am full of tough hope.”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Explain </a:t>
            </a:r>
            <a:r>
              <a:rPr lang="en-US" dirty="0"/>
              <a:t>the meaning of this quote using 3 examples from the text to prove your argument.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18438" name="AutoShape 10" descr="Z"/>
          <p:cNvSpPr>
            <a:spLocks noChangeAspect="1" noChangeArrowheads="1"/>
          </p:cNvSpPr>
          <p:nvPr/>
        </p:nvSpPr>
        <p:spPr bwMode="auto">
          <a:xfrm>
            <a:off x="3500438" y="2357438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AutoShape 12" descr="Z"/>
          <p:cNvSpPr>
            <a:spLocks noChangeAspect="1" noChangeArrowheads="1"/>
          </p:cNvSpPr>
          <p:nvPr/>
        </p:nvSpPr>
        <p:spPr bwMode="auto">
          <a:xfrm>
            <a:off x="3500438" y="2357438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AutoShape 14" descr="Z"/>
          <p:cNvSpPr>
            <a:spLocks noChangeAspect="1" noChangeArrowheads="1"/>
          </p:cNvSpPr>
          <p:nvPr/>
        </p:nvSpPr>
        <p:spPr bwMode="auto">
          <a:xfrm>
            <a:off x="3500438" y="2357438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456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1642269" y="11826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57" name="Title 1"/>
          <p:cNvSpPr>
            <a:spLocks/>
          </p:cNvSpPr>
          <p:nvPr/>
        </p:nvSpPr>
        <p:spPr bwMode="auto">
          <a:xfrm>
            <a:off x="0" y="0"/>
            <a:ext cx="33528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latin typeface="Impact" pitchFamily="34" charset="0"/>
              </a:rPr>
              <a:t>Chapter 13</a:t>
            </a:r>
          </a:p>
        </p:txBody>
      </p:sp>
      <p:sp>
        <p:nvSpPr>
          <p:cNvPr id="3" name="Subtitle 2"/>
          <p:cNvSpPr>
            <a:spLocks/>
          </p:cNvSpPr>
          <p:nvPr/>
        </p:nvSpPr>
        <p:spPr bwMode="auto">
          <a:xfrm>
            <a:off x="-76200" y="3810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Hatchet</a:t>
            </a:r>
          </a:p>
        </p:txBody>
      </p:sp>
      <p:pic>
        <p:nvPicPr>
          <p:cNvPr id="1845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75" y="8382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133600"/>
            <a:ext cx="1190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275</Words>
  <Application>Microsoft Office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Hatche</vt:lpstr>
      <vt:lpstr>Chapter 13</vt:lpstr>
      <vt:lpstr>Slide 3</vt:lpstr>
      <vt:lpstr>Slide 4</vt:lpstr>
      <vt:lpstr>Slide 5</vt:lpstr>
      <vt:lpstr>Slide 6</vt:lpstr>
      <vt:lpstr>Slide 7</vt:lpstr>
      <vt:lpstr>Slide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Hatche</dc:title>
  <dc:creator>Owner</dc:creator>
  <cp:lastModifiedBy>Pam</cp:lastModifiedBy>
  <cp:revision>61</cp:revision>
  <dcterms:created xsi:type="dcterms:W3CDTF">2012-10-17T00:19:50Z</dcterms:created>
  <dcterms:modified xsi:type="dcterms:W3CDTF">2013-10-26T20:36:04Z</dcterms:modified>
</cp:coreProperties>
</file>