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ags/tag6.xml" ContentType="application/vnd.openxmlformats-officedocument.presentationml.tags+xml"/>
  <Override PartName="/ppt/tags/tag7.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Lst>
  <p:sldSz cx="9144000" cy="6858000" type="screen4x3"/>
  <p:notesSz cx="6858000" cy="9144000"/>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F4F645-0614-4D84-BC8F-92068978B0EE}"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EBADCE-36CD-42D7-99F3-BC34DCFE5F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97832E-8EA1-4D50-B4AF-BD1ADB309C43}"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6D016-06BB-4C53-B49D-6177B9BC7D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00F3B3-7A53-4E4F-A99F-85A380E42B54}"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416CE-F8CB-427A-9F46-708382124C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404480-E169-456D-9A59-1A09D67300AE}"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D5BEA5-CA3A-4E84-8B45-7869464A7E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2C6847-62AB-4FCB-8D75-3ACBE654D0B0}"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2CEA83-D4A9-47F1-8327-8A49A569CA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5AE231-6FDD-48DA-9360-765D789CA692}"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9AC6B0-C1B2-4780-854A-3FC1C282A3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34C3FA-78D0-44B1-B149-88CCB7AA6E49}" type="datetimeFigureOut">
              <a:rPr lang="en-US"/>
              <a:pPr>
                <a:defRPr/>
              </a:pPr>
              <a:t>10/26/2013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6279267-1A6C-4882-8876-12A81B12F0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7066CF-7684-404F-BFB1-7D7C298F153C}" type="datetimeFigureOut">
              <a:rPr lang="en-US"/>
              <a:pPr>
                <a:defRPr/>
              </a:pPr>
              <a:t>10/26/2013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7440F5-A937-48A7-8742-CAFB4365ED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9FE628-550C-48A9-B90E-B38A06D5B035}" type="datetimeFigureOut">
              <a:rPr lang="en-US"/>
              <a:pPr>
                <a:defRPr/>
              </a:pPr>
              <a:t>10/26/2013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C5F2B9-3BAD-49E2-B430-B037877DA9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5DC41F-F339-4578-A59D-3F7DC44E9DE9}"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5700C7-E9F3-476F-92B2-06025B905E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560729-A367-4FEF-BFA0-9A0FB26592B1}"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242E08-FA78-47D6-BCFE-3642B46F9A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F20FB9-7C98-404C-9F69-EE6CE2127237}" type="datetimeFigureOut">
              <a:rPr lang="en-US"/>
              <a:pPr>
                <a:defRPr/>
              </a:pPr>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4FAA505-55E6-465F-9ADB-0D3531D20D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2.png"/><Relationship Id="rId10" Type="http://schemas.openxmlformats.org/officeDocument/2006/relationships/image" Target="../media/image12.png"/><Relationship Id="rId4" Type="http://schemas.openxmlformats.org/officeDocument/2006/relationships/image" Target="../media/image1.jpeg"/><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5.png"/><Relationship Id="rId7"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15.jpeg"/><Relationship Id="rId5" Type="http://schemas.openxmlformats.org/officeDocument/2006/relationships/image" Target="../media/image2.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18.jpe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t0.gstatic.com/images?q=tbn:ANd9GcTQd87nMTILwOx3y0VlR2yzVQDDC37NDFIaJkT1mKDn2oH1WPVExXAOqIND"/>
          <p:cNvPicPr>
            <a:picLocks noChangeAspect="1" noChangeArrowheads="1"/>
          </p:cNvPicPr>
          <p:nvPr/>
        </p:nvPicPr>
        <p:blipFill>
          <a:blip r:embed="rId3" cstate="print"/>
          <a:srcRect/>
          <a:stretch>
            <a:fillRect/>
          </a:stretch>
        </p:blipFill>
        <p:spPr bwMode="auto">
          <a:xfrm rot="-3400709">
            <a:off x="5517357" y="826293"/>
            <a:ext cx="1562100" cy="1262063"/>
          </a:xfrm>
          <a:prstGeom prst="rect">
            <a:avLst/>
          </a:prstGeom>
          <a:noFill/>
          <a:ln w="9525">
            <a:noFill/>
            <a:miter lim="800000"/>
            <a:headEnd/>
            <a:tailEnd/>
          </a:ln>
        </p:spPr>
      </p:pic>
      <p:sp>
        <p:nvSpPr>
          <p:cNvPr id="2" name="Title 1"/>
          <p:cNvSpPr>
            <a:spLocks noGrp="1"/>
          </p:cNvSpPr>
          <p:nvPr>
            <p:ph type="ctrTitle"/>
          </p:nvPr>
        </p:nvSpPr>
        <p:spPr>
          <a:xfrm>
            <a:off x="685800" y="685800"/>
            <a:ext cx="7772400" cy="1470025"/>
          </a:xfrm>
        </p:spPr>
        <p:txBody>
          <a:bodyPr rtlCol="0">
            <a:normAutofit fontScale="90000"/>
          </a:bodyPr>
          <a:lstStyle/>
          <a:p>
            <a:pPr eaLnBrk="1" fontAlgn="auto" hangingPunct="1">
              <a:spcAft>
                <a:spcPts val="0"/>
              </a:spcAft>
              <a:defRPr/>
            </a:pPr>
            <a:r>
              <a:rPr lang="en-US" sz="9600" dirty="0" err="1" smtClean="0"/>
              <a:t>Hatche</a:t>
            </a:r>
            <a:endParaRPr lang="en-US" sz="9600" dirty="0"/>
          </a:p>
        </p:txBody>
      </p:sp>
      <p:sp>
        <p:nvSpPr>
          <p:cNvPr id="3" name="Subtitle 2"/>
          <p:cNvSpPr>
            <a:spLocks noGrp="1"/>
          </p:cNvSpPr>
          <p:nvPr>
            <p:ph type="subTitle" idx="1"/>
          </p:nvPr>
        </p:nvSpPr>
        <p:spPr>
          <a:xfrm>
            <a:off x="1371600" y="1905000"/>
            <a:ext cx="6400800" cy="1752600"/>
          </a:xfrm>
        </p:spPr>
        <p:txBody>
          <a:bodyPr rtlCol="0">
            <a:normAutofit/>
          </a:bodyPr>
          <a:lstStyle/>
          <a:p>
            <a:pPr eaLnBrk="1" fontAlgn="auto" hangingPunct="1">
              <a:spcAft>
                <a:spcPts val="0"/>
              </a:spcAft>
              <a:buFont typeface="Arial" pitchFamily="34" charset="0"/>
              <a:buNone/>
              <a:defRPr/>
            </a:pPr>
            <a:r>
              <a:rPr lang="en-US" dirty="0" smtClean="0"/>
              <a:t>Gary Paulsen </a:t>
            </a:r>
            <a:endParaRPr lang="en-US" dirty="0"/>
          </a:p>
        </p:txBody>
      </p:sp>
      <p:sp>
        <p:nvSpPr>
          <p:cNvPr id="13316" name="Subtitle 2"/>
          <p:cNvSpPr>
            <a:spLocks/>
          </p:cNvSpPr>
          <p:nvPr/>
        </p:nvSpPr>
        <p:spPr bwMode="auto">
          <a:xfrm>
            <a:off x="1371600" y="2438400"/>
            <a:ext cx="6400800" cy="1752600"/>
          </a:xfrm>
          <a:prstGeom prst="rect">
            <a:avLst/>
          </a:prstGeom>
          <a:noFill/>
          <a:ln w="9525">
            <a:noFill/>
            <a:miter lim="800000"/>
            <a:headEnd/>
            <a:tailEnd/>
          </a:ln>
        </p:spPr>
        <p:txBody>
          <a:bodyPr/>
          <a:lstStyle/>
          <a:p>
            <a:pPr algn="ctr">
              <a:spcBef>
                <a:spcPct val="20000"/>
              </a:spcBef>
              <a:buFont typeface="Arial" charset="0"/>
              <a:buNone/>
            </a:pPr>
            <a:r>
              <a:rPr lang="en-US" sz="6000" dirty="0">
                <a:latin typeface="Impact" pitchFamily="34" charset="0"/>
              </a:rPr>
              <a:t>Text </a:t>
            </a:r>
            <a:r>
              <a:rPr lang="en-US" sz="6000" dirty="0" smtClean="0">
                <a:latin typeface="Impact" pitchFamily="34" charset="0"/>
              </a:rPr>
              <a:t>Exploration</a:t>
            </a:r>
            <a:endParaRPr lang="en-US" sz="6000" dirty="0">
              <a:latin typeface="Impact" pitchFamily="34"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t0.gstatic.com/images?q=tbn:ANd9GcTQd87nMTILwOx3y0VlR2yzVQDDC37NDFIaJkT1mKDn2oH1WPVExXAOqIND"/>
          <p:cNvPicPr>
            <a:picLocks noChangeAspect="1" noChangeArrowheads="1"/>
          </p:cNvPicPr>
          <p:nvPr/>
        </p:nvPicPr>
        <p:blipFill>
          <a:blip r:embed="rId3" cstate="print"/>
          <a:srcRect/>
          <a:stretch>
            <a:fillRect/>
          </a:stretch>
        </p:blipFill>
        <p:spPr bwMode="auto">
          <a:xfrm rot="-3400709">
            <a:off x="2865892" y="91281"/>
            <a:ext cx="711200" cy="576263"/>
          </a:xfrm>
          <a:prstGeom prst="rect">
            <a:avLst/>
          </a:prstGeom>
          <a:noFill/>
          <a:ln w="9525">
            <a:noFill/>
            <a:miter lim="800000"/>
            <a:headEnd/>
            <a:tailEnd/>
          </a:ln>
        </p:spPr>
      </p:pic>
      <p:sp>
        <p:nvSpPr>
          <p:cNvPr id="14338" name="Title 1"/>
          <p:cNvSpPr>
            <a:spLocks noGrp="1"/>
          </p:cNvSpPr>
          <p:nvPr>
            <p:ph type="ctrTitle"/>
          </p:nvPr>
        </p:nvSpPr>
        <p:spPr>
          <a:xfrm>
            <a:off x="152400" y="76200"/>
            <a:ext cx="3352800" cy="631825"/>
          </a:xfrm>
        </p:spPr>
        <p:txBody>
          <a:bodyPr/>
          <a:lstStyle/>
          <a:p>
            <a:pPr algn="l" eaLnBrk="1" hangingPunct="1"/>
            <a:r>
              <a:rPr lang="en-US" sz="3200" dirty="0" smtClean="0">
                <a:latin typeface="Impact" pitchFamily="34" charset="0"/>
              </a:rPr>
              <a:t>Chapter 10 and 11</a:t>
            </a:r>
          </a:p>
        </p:txBody>
      </p:sp>
      <p:sp>
        <p:nvSpPr>
          <p:cNvPr id="3" name="Subtitle 2"/>
          <p:cNvSpPr>
            <a:spLocks noGrp="1"/>
          </p:cNvSpPr>
          <p:nvPr>
            <p:ph type="subTitle" idx="1"/>
          </p:nvPr>
        </p:nvSpPr>
        <p:spPr>
          <a:xfrm>
            <a:off x="76200" y="533400"/>
            <a:ext cx="1676400" cy="533400"/>
          </a:xfrm>
        </p:spPr>
        <p:txBody>
          <a:bodyPr rtlCol="0">
            <a:normAutofit lnSpcReduction="10000"/>
          </a:bodyPr>
          <a:lstStyle/>
          <a:p>
            <a:pPr eaLnBrk="1" fontAlgn="auto" hangingPunct="1">
              <a:spcAft>
                <a:spcPts val="0"/>
              </a:spcAft>
              <a:buFont typeface="Arial" pitchFamily="34" charset="0"/>
              <a:buNone/>
              <a:defRPr/>
            </a:pPr>
            <a:r>
              <a:rPr lang="en-US" b="1" dirty="0" smtClean="0"/>
              <a:t>Hatchet</a:t>
            </a:r>
            <a:endParaRPr lang="en-US" b="1" dirty="0"/>
          </a:p>
        </p:txBody>
      </p:sp>
      <p:pic>
        <p:nvPicPr>
          <p:cNvPr id="14340" name="Picture 11"/>
          <p:cNvPicPr>
            <a:picLocks noChangeAspect="1" noChangeArrowheads="1"/>
          </p:cNvPicPr>
          <p:nvPr/>
        </p:nvPicPr>
        <p:blipFill>
          <a:blip r:embed="rId4" cstate="print"/>
          <a:srcRect/>
          <a:stretch>
            <a:fillRect/>
          </a:stretch>
        </p:blipFill>
        <p:spPr bwMode="auto">
          <a:xfrm>
            <a:off x="228600" y="914400"/>
            <a:ext cx="1914525" cy="190500"/>
          </a:xfrm>
          <a:prstGeom prst="rect">
            <a:avLst/>
          </a:prstGeom>
          <a:noFill/>
          <a:ln w="9525">
            <a:noFill/>
            <a:miter lim="800000"/>
            <a:headEnd/>
            <a:tailEnd/>
          </a:ln>
        </p:spPr>
      </p:pic>
      <p:sp>
        <p:nvSpPr>
          <p:cNvPr id="14341" name="TextBox 3"/>
          <p:cNvSpPr txBox="1">
            <a:spLocks noChangeArrowheads="1"/>
          </p:cNvSpPr>
          <p:nvPr/>
        </p:nvSpPr>
        <p:spPr bwMode="auto">
          <a:xfrm>
            <a:off x="228600" y="1295400"/>
            <a:ext cx="8229600" cy="2831544"/>
          </a:xfrm>
          <a:prstGeom prst="rect">
            <a:avLst/>
          </a:prstGeom>
          <a:noFill/>
          <a:ln w="9525">
            <a:noFill/>
            <a:miter lim="800000"/>
            <a:headEnd/>
            <a:tailEnd/>
          </a:ln>
        </p:spPr>
        <p:txBody>
          <a:bodyPr>
            <a:spAutoFit/>
          </a:bodyPr>
          <a:lstStyle/>
          <a:p>
            <a:r>
              <a:rPr lang="en-US" sz="2000" b="1" dirty="0"/>
              <a:t>Characterization</a:t>
            </a:r>
            <a:r>
              <a:rPr lang="en-US" sz="2000" dirty="0"/>
              <a:t>– Brian has had many successes and failures since he has crash landed the plane; all of which have changed him mentally and physically. List as many adjectives that describe Brian’s mental and physical state. </a:t>
            </a:r>
          </a:p>
          <a:p>
            <a:r>
              <a:rPr lang="en-US" sz="2000" dirty="0"/>
              <a:t> </a:t>
            </a:r>
          </a:p>
          <a:p>
            <a:r>
              <a:rPr lang="en-US" sz="2000" dirty="0"/>
              <a:t> </a:t>
            </a:r>
          </a:p>
          <a:p>
            <a:r>
              <a:rPr lang="en-US" sz="2000" dirty="0">
                <a:latin typeface="Calibri" pitchFamily="34" charset="0"/>
              </a:rPr>
              <a:t> </a:t>
            </a:r>
          </a:p>
          <a:p>
            <a:r>
              <a:rPr lang="en-US" sz="2000" dirty="0">
                <a:latin typeface="Calibri" pitchFamily="34" charset="0"/>
              </a:rPr>
              <a:t> </a:t>
            </a:r>
          </a:p>
          <a:p>
            <a:r>
              <a:rPr lang="en-US" dirty="0">
                <a:latin typeface="Calibri" pitchFamily="34" charset="0"/>
              </a:rPr>
              <a:t> </a:t>
            </a:r>
          </a:p>
        </p:txBody>
      </p:sp>
      <p:sp>
        <p:nvSpPr>
          <p:cNvPr id="14344" name="AutoShape 8" descr="2Q=="/>
          <p:cNvSpPr>
            <a:spLocks noChangeAspect="1" noChangeArrowheads="1"/>
          </p:cNvSpPr>
          <p:nvPr/>
        </p:nvSpPr>
        <p:spPr bwMode="auto">
          <a:xfrm>
            <a:off x="3338513" y="2505075"/>
            <a:ext cx="2466975" cy="1847850"/>
          </a:xfrm>
          <a:prstGeom prst="rect">
            <a:avLst/>
          </a:prstGeom>
          <a:noFill/>
        </p:spPr>
        <p:txBody>
          <a:bodyPr/>
          <a:lstStyle/>
          <a:p>
            <a:endParaRPr lang="en-US"/>
          </a:p>
        </p:txBody>
      </p:sp>
      <p:sp>
        <p:nvSpPr>
          <p:cNvPr id="14346" name="AutoShape 10" descr="2Q=="/>
          <p:cNvSpPr>
            <a:spLocks noChangeAspect="1" noChangeArrowheads="1"/>
          </p:cNvSpPr>
          <p:nvPr/>
        </p:nvSpPr>
        <p:spPr bwMode="auto">
          <a:xfrm>
            <a:off x="3338513" y="2505075"/>
            <a:ext cx="2466975" cy="1847850"/>
          </a:xfrm>
          <a:prstGeom prst="rect">
            <a:avLst/>
          </a:prstGeom>
          <a:noFill/>
        </p:spPr>
        <p:txBody>
          <a:bodyPr/>
          <a:lstStyle/>
          <a:p>
            <a:endParaRPr lang="en-US"/>
          </a:p>
        </p:txBody>
      </p:sp>
      <p:sp>
        <p:nvSpPr>
          <p:cNvPr id="14348" name="AutoShape 12" descr="2Q=="/>
          <p:cNvSpPr>
            <a:spLocks noChangeAspect="1" noChangeArrowheads="1"/>
          </p:cNvSpPr>
          <p:nvPr/>
        </p:nvSpPr>
        <p:spPr bwMode="auto">
          <a:xfrm>
            <a:off x="3338513" y="2505075"/>
            <a:ext cx="2466975" cy="1847850"/>
          </a:xfrm>
          <a:prstGeom prst="rect">
            <a:avLst/>
          </a:prstGeom>
          <a:noFill/>
        </p:spPr>
        <p:txBody>
          <a:bodyPr/>
          <a:lstStyle/>
          <a:p>
            <a:endParaRPr lang="en-US"/>
          </a:p>
        </p:txBody>
      </p:sp>
      <p:pic>
        <p:nvPicPr>
          <p:cNvPr id="2" name="Picture 2" descr="http://t3.gstatic.com/images?q=tbn:ANd9GcT0FIrhdT8JEYbYGHqMnd0re-T_4J2A-oH1ykOKXnPOXS-w4nI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2610784"/>
            <a:ext cx="6019800" cy="3256616"/>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t3.gstatic.com/images?q=tbn:ANd9GcSc3SWRMCALgy_3c_OzIBJsvbMIPCgdyUBby7d6oguLODY3uQ2R:www.drawingsofleonardo.org/images/shoulderandneck2.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62505" y="2286000"/>
            <a:ext cx="3081495" cy="4572000"/>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457200" y="1520825"/>
            <a:ext cx="8229600" cy="3170099"/>
          </a:xfrm>
          <a:prstGeom prst="rect">
            <a:avLst/>
          </a:prstGeom>
          <a:noFill/>
          <a:ln w="9525">
            <a:noFill/>
            <a:miter lim="800000"/>
            <a:headEnd/>
            <a:tailEnd/>
          </a:ln>
        </p:spPr>
        <p:txBody>
          <a:bodyPr>
            <a:spAutoFit/>
          </a:bodyPr>
          <a:lstStyle/>
          <a:p>
            <a:r>
              <a:rPr lang="en-US" b="1" dirty="0"/>
              <a:t>Context Clues pg.95</a:t>
            </a:r>
            <a:r>
              <a:rPr lang="en-US" dirty="0"/>
              <a:t>– “Brian made certain the fire was </a:t>
            </a:r>
            <a:r>
              <a:rPr lang="en-US" b="1" dirty="0"/>
              <a:t>banked</a:t>
            </a:r>
            <a:r>
              <a:rPr lang="en-US" dirty="0"/>
              <a:t> with new wood, then went out of the shelter and searched for a good fuel supply.” </a:t>
            </a:r>
            <a:endParaRPr lang="en-US" dirty="0" smtClean="0"/>
          </a:p>
          <a:p>
            <a:endParaRPr lang="en-US" dirty="0"/>
          </a:p>
          <a:p>
            <a:endParaRPr lang="en-US" dirty="0"/>
          </a:p>
          <a:p>
            <a:r>
              <a:rPr lang="en-US" dirty="0" smtClean="0"/>
              <a:t>Explain </a:t>
            </a:r>
            <a:r>
              <a:rPr lang="en-US" dirty="0"/>
              <a:t>what you think that the word Banked means and why you believe that is the meaning. </a:t>
            </a:r>
          </a:p>
          <a:p>
            <a:r>
              <a:rPr lang="en-US" dirty="0"/>
              <a:t> </a:t>
            </a:r>
          </a:p>
          <a:p>
            <a:r>
              <a:rPr lang="en-US" dirty="0"/>
              <a:t> </a:t>
            </a:r>
          </a:p>
          <a:p>
            <a:r>
              <a:rPr lang="en-US" dirty="0"/>
              <a:t> </a:t>
            </a:r>
            <a:endParaRPr lang="en-US" sz="2800" dirty="0"/>
          </a:p>
          <a:p>
            <a:endParaRPr lang="en-US" sz="2800" dirty="0"/>
          </a:p>
        </p:txBody>
      </p:sp>
      <p:pic>
        <p:nvPicPr>
          <p:cNvPr id="11" name="Picture 12"/>
          <p:cNvPicPr>
            <a:picLocks noChangeAspect="1" noChangeArrowheads="1"/>
          </p:cNvPicPr>
          <p:nvPr/>
        </p:nvPicPr>
        <p:blipFill>
          <a:blip r:embed="rId3" cstate="print"/>
          <a:srcRect/>
          <a:stretch>
            <a:fillRect/>
          </a:stretch>
        </p:blipFill>
        <p:spPr bwMode="auto">
          <a:xfrm>
            <a:off x="457200" y="2209800"/>
            <a:ext cx="1190625" cy="228600"/>
          </a:xfrm>
          <a:prstGeom prst="rect">
            <a:avLst/>
          </a:prstGeom>
          <a:noFill/>
          <a:ln w="9525">
            <a:noFill/>
            <a:miter lim="800000"/>
            <a:headEnd/>
            <a:tailEnd/>
          </a:ln>
        </p:spPr>
      </p:pic>
      <p:pic>
        <p:nvPicPr>
          <p:cNvPr id="12" name="Picture 9" descr="ANd9GcToNr01Dvc9I634i-dfZ749X-DxzQKvoMigNxpIaHrJ3H8lFUpepA"/>
          <p:cNvPicPr>
            <a:picLocks noChangeAspect="1" noChangeArrowheads="1"/>
          </p:cNvPicPr>
          <p:nvPr/>
        </p:nvPicPr>
        <p:blipFill>
          <a:blip r:embed="rId4" cstate="print"/>
          <a:srcRect/>
          <a:stretch>
            <a:fillRect/>
          </a:stretch>
        </p:blipFill>
        <p:spPr bwMode="auto">
          <a:xfrm>
            <a:off x="8123484" y="14760"/>
            <a:ext cx="1020516" cy="1506066"/>
          </a:xfrm>
          <a:prstGeom prst="rect">
            <a:avLst/>
          </a:prstGeom>
          <a:noFill/>
        </p:spPr>
      </p:pic>
      <p:pic>
        <p:nvPicPr>
          <p:cNvPr id="13" name="Picture 2" descr="http://t0.gstatic.com/images?q=tbn:ANd9GcTQd87nMTILwOx3y0VlR2yzVQDDC37NDFIaJkT1mKDn2oH1WPVExXAOqIND"/>
          <p:cNvPicPr>
            <a:picLocks noChangeAspect="1" noChangeArrowheads="1"/>
          </p:cNvPicPr>
          <p:nvPr/>
        </p:nvPicPr>
        <p:blipFill>
          <a:blip r:embed="rId5" cstate="print"/>
          <a:srcRect/>
          <a:stretch>
            <a:fillRect/>
          </a:stretch>
        </p:blipFill>
        <p:spPr bwMode="auto">
          <a:xfrm rot="-3400709">
            <a:off x="2865892" y="91281"/>
            <a:ext cx="711200" cy="576263"/>
          </a:xfrm>
          <a:prstGeom prst="rect">
            <a:avLst/>
          </a:prstGeom>
          <a:noFill/>
          <a:ln w="9525">
            <a:noFill/>
            <a:miter lim="800000"/>
            <a:headEnd/>
            <a:tailEnd/>
          </a:ln>
        </p:spPr>
      </p:pic>
      <p:sp>
        <p:nvSpPr>
          <p:cNvPr id="14" name="Title 1"/>
          <p:cNvSpPr txBox="1">
            <a:spLocks/>
          </p:cNvSpPr>
          <p:nvPr/>
        </p:nvSpPr>
        <p:spPr>
          <a:xfrm>
            <a:off x="152400" y="76200"/>
            <a:ext cx="3352800" cy="6318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3200" smtClean="0">
                <a:latin typeface="Impact" pitchFamily="34" charset="0"/>
              </a:rPr>
              <a:t>Chapter 10 and 11</a:t>
            </a:r>
            <a:endParaRPr lang="en-US" sz="3200" dirty="0" smtClean="0">
              <a:latin typeface="Impact" pitchFamily="34" charset="0"/>
            </a:endParaRPr>
          </a:p>
        </p:txBody>
      </p:sp>
      <p:sp>
        <p:nvSpPr>
          <p:cNvPr id="15" name="Subtitle 2"/>
          <p:cNvSpPr txBox="1">
            <a:spLocks/>
          </p:cNvSpPr>
          <p:nvPr/>
        </p:nvSpPr>
        <p:spPr>
          <a:xfrm>
            <a:off x="76200" y="533400"/>
            <a:ext cx="1676400" cy="533400"/>
          </a:xfrm>
          <a:prstGeom prst="rect">
            <a:avLst/>
          </a:prstGeom>
        </p:spPr>
        <p:txBody>
          <a:bodyPr rtlCol="0">
            <a:normAutofit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Arial" pitchFamily="34" charset="0"/>
              <a:buNone/>
              <a:defRPr/>
            </a:pPr>
            <a:r>
              <a:rPr lang="en-US" b="1" smtClean="0"/>
              <a:t>Hatchet</a:t>
            </a:r>
            <a:endParaRPr lang="en-US" b="1" dirty="0"/>
          </a:p>
        </p:txBody>
      </p:sp>
      <p:pic>
        <p:nvPicPr>
          <p:cNvPr id="16" name="Picture 11"/>
          <p:cNvPicPr>
            <a:picLocks noChangeAspect="1" noChangeArrowheads="1"/>
          </p:cNvPicPr>
          <p:nvPr/>
        </p:nvPicPr>
        <p:blipFill>
          <a:blip r:embed="rId6" cstate="print"/>
          <a:srcRect/>
          <a:stretch>
            <a:fillRect/>
          </a:stretch>
        </p:blipFill>
        <p:spPr bwMode="auto">
          <a:xfrm>
            <a:off x="228600" y="914400"/>
            <a:ext cx="1914525" cy="190500"/>
          </a:xfrm>
          <a:prstGeom prst="rect">
            <a:avLst/>
          </a:prstGeom>
          <a:noFill/>
          <a:ln w="9525">
            <a:noFill/>
            <a:miter lim="800000"/>
            <a:headEnd/>
            <a:tailEnd/>
          </a:ln>
        </p:spPr>
      </p:pic>
      <p:pic>
        <p:nvPicPr>
          <p:cNvPr id="2050" name="Picture 2" descr="http://t0.gstatic.com/images?q=tbn:ANd9GcTgP3oi9DoQxnUpKj5uWS_eYvM11BANRKcxZAbE2McWUboarjFE:i2.cdn.turner.com/money/dam/assets/121024043428-bank-of-america-mortgage-story-top.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999858" y="4044084"/>
            <a:ext cx="4137215" cy="281391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ight Arrow 1"/>
          <p:cNvSpPr/>
          <p:nvPr/>
        </p:nvSpPr>
        <p:spPr>
          <a:xfrm>
            <a:off x="457200" y="4533040"/>
            <a:ext cx="4154004" cy="17860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Does it mean the same thing?</a:t>
            </a:r>
            <a:endParaRPr lang="en-US" sz="3200" b="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457200" y="1520825"/>
            <a:ext cx="8229600" cy="3447098"/>
          </a:xfrm>
          <a:prstGeom prst="rect">
            <a:avLst/>
          </a:prstGeom>
          <a:noFill/>
          <a:ln w="9525">
            <a:noFill/>
            <a:miter lim="800000"/>
            <a:headEnd/>
            <a:tailEnd/>
          </a:ln>
        </p:spPr>
        <p:txBody>
          <a:bodyPr>
            <a:spAutoFit/>
          </a:bodyPr>
          <a:lstStyle/>
          <a:p>
            <a:r>
              <a:rPr lang="en-US" b="1" dirty="0"/>
              <a:t>Making a prediction pg.98</a:t>
            </a:r>
            <a:r>
              <a:rPr lang="en-US" dirty="0"/>
              <a:t>– “It had come up from the water for a reason, a good reason, and he must try to understand the reason, he must change to fully understand the reason himself or he would not make it.” </a:t>
            </a:r>
            <a:endParaRPr lang="en-US" dirty="0" smtClean="0"/>
          </a:p>
          <a:p>
            <a:endParaRPr lang="en-US" dirty="0"/>
          </a:p>
          <a:p>
            <a:endParaRPr lang="en-US" dirty="0" smtClean="0"/>
          </a:p>
          <a:p>
            <a:r>
              <a:rPr lang="en-US" dirty="0" smtClean="0"/>
              <a:t>What </a:t>
            </a:r>
            <a:r>
              <a:rPr lang="en-US" dirty="0"/>
              <a:t>do you believe is the animal that had been messing around in the sand and explain why you think it was this animal. </a:t>
            </a:r>
          </a:p>
          <a:p>
            <a:r>
              <a:rPr lang="en-US" dirty="0"/>
              <a:t> </a:t>
            </a:r>
          </a:p>
          <a:p>
            <a:r>
              <a:rPr lang="en-US" dirty="0"/>
              <a:t> </a:t>
            </a:r>
          </a:p>
          <a:p>
            <a:r>
              <a:rPr lang="en-US" dirty="0"/>
              <a:t> </a:t>
            </a:r>
            <a:endParaRPr lang="en-US" sz="2800" dirty="0"/>
          </a:p>
          <a:p>
            <a:endParaRPr lang="en-US" sz="2800" dirty="0"/>
          </a:p>
        </p:txBody>
      </p:sp>
      <p:pic>
        <p:nvPicPr>
          <p:cNvPr id="11" name="Picture 12"/>
          <p:cNvPicPr>
            <a:picLocks noChangeAspect="1" noChangeArrowheads="1"/>
          </p:cNvPicPr>
          <p:nvPr/>
        </p:nvPicPr>
        <p:blipFill>
          <a:blip r:embed="rId3" cstate="print"/>
          <a:srcRect/>
          <a:stretch>
            <a:fillRect/>
          </a:stretch>
        </p:blipFill>
        <p:spPr bwMode="auto">
          <a:xfrm>
            <a:off x="457200" y="2438400"/>
            <a:ext cx="1190625" cy="228600"/>
          </a:xfrm>
          <a:prstGeom prst="rect">
            <a:avLst/>
          </a:prstGeom>
          <a:noFill/>
          <a:ln w="9525">
            <a:noFill/>
            <a:miter lim="800000"/>
            <a:headEnd/>
            <a:tailEnd/>
          </a:ln>
        </p:spPr>
      </p:pic>
      <p:pic>
        <p:nvPicPr>
          <p:cNvPr id="13" name="Picture 2" descr="http://t0.gstatic.com/images?q=tbn:ANd9GcTQd87nMTILwOx3y0VlR2yzVQDDC37NDFIaJkT1mKDn2oH1WPVExXAOqIND"/>
          <p:cNvPicPr>
            <a:picLocks noChangeAspect="1" noChangeArrowheads="1"/>
          </p:cNvPicPr>
          <p:nvPr/>
        </p:nvPicPr>
        <p:blipFill>
          <a:blip r:embed="rId4" cstate="print"/>
          <a:srcRect/>
          <a:stretch>
            <a:fillRect/>
          </a:stretch>
        </p:blipFill>
        <p:spPr bwMode="auto">
          <a:xfrm rot="-3400709">
            <a:off x="2865892" y="91281"/>
            <a:ext cx="711200" cy="576263"/>
          </a:xfrm>
          <a:prstGeom prst="rect">
            <a:avLst/>
          </a:prstGeom>
          <a:noFill/>
          <a:ln w="9525">
            <a:noFill/>
            <a:miter lim="800000"/>
            <a:headEnd/>
            <a:tailEnd/>
          </a:ln>
        </p:spPr>
      </p:pic>
      <p:sp>
        <p:nvSpPr>
          <p:cNvPr id="14" name="Title 1"/>
          <p:cNvSpPr txBox="1">
            <a:spLocks/>
          </p:cNvSpPr>
          <p:nvPr/>
        </p:nvSpPr>
        <p:spPr>
          <a:xfrm>
            <a:off x="152400" y="76200"/>
            <a:ext cx="3352800" cy="6318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3200" smtClean="0">
                <a:latin typeface="Impact" pitchFamily="34" charset="0"/>
              </a:rPr>
              <a:t>Chapter 10 and 11</a:t>
            </a:r>
            <a:endParaRPr lang="en-US" sz="3200" dirty="0" smtClean="0">
              <a:latin typeface="Impact" pitchFamily="34" charset="0"/>
            </a:endParaRPr>
          </a:p>
        </p:txBody>
      </p:sp>
      <p:sp>
        <p:nvSpPr>
          <p:cNvPr id="15" name="Subtitle 2"/>
          <p:cNvSpPr txBox="1">
            <a:spLocks/>
          </p:cNvSpPr>
          <p:nvPr/>
        </p:nvSpPr>
        <p:spPr>
          <a:xfrm>
            <a:off x="76200" y="533400"/>
            <a:ext cx="1676400" cy="533400"/>
          </a:xfrm>
          <a:prstGeom prst="rect">
            <a:avLst/>
          </a:prstGeom>
        </p:spPr>
        <p:txBody>
          <a:bodyPr rtlCol="0">
            <a:normAutofit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Arial" pitchFamily="34" charset="0"/>
              <a:buNone/>
              <a:defRPr/>
            </a:pPr>
            <a:r>
              <a:rPr lang="en-US" b="1" smtClean="0"/>
              <a:t>Hatchet</a:t>
            </a:r>
            <a:endParaRPr lang="en-US" b="1" dirty="0"/>
          </a:p>
        </p:txBody>
      </p:sp>
      <p:pic>
        <p:nvPicPr>
          <p:cNvPr id="16" name="Picture 11"/>
          <p:cNvPicPr>
            <a:picLocks noChangeAspect="1" noChangeArrowheads="1"/>
          </p:cNvPicPr>
          <p:nvPr/>
        </p:nvPicPr>
        <p:blipFill>
          <a:blip r:embed="rId5" cstate="print"/>
          <a:srcRect/>
          <a:stretch>
            <a:fillRect/>
          </a:stretch>
        </p:blipFill>
        <p:spPr bwMode="auto">
          <a:xfrm>
            <a:off x="228600" y="914400"/>
            <a:ext cx="1914525" cy="190500"/>
          </a:xfrm>
          <a:prstGeom prst="rect">
            <a:avLst/>
          </a:prstGeom>
          <a:noFill/>
          <a:ln w="9525">
            <a:noFill/>
            <a:miter lim="800000"/>
            <a:headEnd/>
            <a:tailEnd/>
          </a:ln>
        </p:spPr>
      </p:pic>
      <p:pic>
        <p:nvPicPr>
          <p:cNvPr id="3074" name="Picture 2" descr="http://t3.gstatic.com/images?q=tbn:ANd9GcT8r4DgRwESQovlmlmw1hdy4ZbldNahLfZJLLqIoOapnb8bi-lT"/>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0783" y="5400675"/>
            <a:ext cx="1412582" cy="14573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t1.gstatic.com/images?q=tbn:ANd9GcRI2QuDAW-vFpr9qo-IvQgGScM93EzJ-YMEWv_M-HYKITRI_UT8CA"/>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981199" y="3943351"/>
            <a:ext cx="2163233" cy="13906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descr="http://t0.gstatic.com/images?q=tbn:ANd9GcTT2xQu1jeDMGOvZayvk1MJkZ_c_avTY0Bp2lYWNUkNcxXqbaXe:img.costumecraze.com/images/vendors/california/01012-Adult-Deluxe-Funny-Big-Foot-Costume-large.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151359" y="3908713"/>
            <a:ext cx="1571625" cy="2914650"/>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descr="http://t2.gstatic.com/images?q=tbn:ANd9GcSSsLUDQZvaIsT3WYfT-8Ylm-wHr6FsSz73RfVCQXwTyLVYKnW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620116" y="5374552"/>
            <a:ext cx="1885084" cy="1509569"/>
          </a:xfrm>
          <a:prstGeom prst="rect">
            <a:avLst/>
          </a:prstGeom>
          <a:noFill/>
          <a:extLst>
            <a:ext uri="{909E8E84-426E-40DD-AFC4-6F175D3DCCD1}">
              <a14:hiddenFill xmlns:a14="http://schemas.microsoft.com/office/drawing/2010/main" xmlns="">
                <a:solidFill>
                  <a:srgbClr val="FFFFFF"/>
                </a:solidFill>
              </a14:hiddenFill>
            </a:ext>
          </a:extLst>
        </p:spPr>
      </p:pic>
      <p:pic>
        <p:nvPicPr>
          <p:cNvPr id="3081" name="Picture 9"/>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688348" y="3943350"/>
            <a:ext cx="1637674" cy="13144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3" name="Picture 11" descr="http://t3.gstatic.com/images?q=tbn:ANd9GcRoQrXYOGN8AYx_2E8ddvNWAMd9UHAx5RJ_BDR7og7bQxJx2VDn"/>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33338" y="3943349"/>
            <a:ext cx="1896919" cy="1422689"/>
          </a:xfrm>
          <a:prstGeom prst="rect">
            <a:avLst/>
          </a:prstGeom>
          <a:noFill/>
          <a:extLst>
            <a:ext uri="{909E8E84-426E-40DD-AFC4-6F175D3DCCD1}">
              <a14:hiddenFill xmlns:a14="http://schemas.microsoft.com/office/drawing/2010/main" xmlns="">
                <a:solidFill>
                  <a:srgbClr val="FFFFFF"/>
                </a:solidFill>
              </a14:hiddenFill>
            </a:ext>
          </a:extLst>
        </p:spPr>
      </p:pic>
      <p:pic>
        <p:nvPicPr>
          <p:cNvPr id="3085" name="Picture 13" descr="http://t3.gstatic.com/images?q=tbn:ANd9GcSY6B4HJaltucZRh6Q16peKQjwUTZXsT2TYgKGVlKmEIgT4KhpTxg:mississippicriminaldefenseblog.com/wp-content/uploads/2011/07/Alligator.jp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5715000" y="5334001"/>
            <a:ext cx="2025368" cy="151707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7315200" y="3657600"/>
            <a:ext cx="1672253" cy="3016210"/>
          </a:xfrm>
          <a:prstGeom prst="rect">
            <a:avLst/>
          </a:prstGeom>
          <a:noFill/>
        </p:spPr>
        <p:txBody>
          <a:bodyPr wrap="none" rtlCol="0">
            <a:spAutoFit/>
          </a:bodyPr>
          <a:lstStyle/>
          <a:p>
            <a:r>
              <a:rPr lang="en-US" sz="19000" b="1" dirty="0" smtClean="0">
                <a:solidFill>
                  <a:schemeClr val="accent6">
                    <a:lumMod val="75000"/>
                  </a:schemeClr>
                </a:solidFill>
              </a:rPr>
              <a:t>?</a:t>
            </a:r>
            <a:endParaRPr lang="en-US" sz="19000" b="1" dirty="0">
              <a:solidFill>
                <a:schemeClr val="accent6">
                  <a:lumMod val="75000"/>
                </a:schemeClr>
              </a:solidFill>
            </a:endParaRPr>
          </a:p>
        </p:txBody>
      </p:sp>
    </p:spTree>
    <p:custDataLst>
      <p:tags r:id="rId1"/>
    </p:custDataLst>
    <p:extLst>
      <p:ext uri="{BB962C8B-B14F-4D97-AF65-F5344CB8AC3E}">
        <p14:creationId xmlns:p14="http://schemas.microsoft.com/office/powerpoint/2010/main" xmlns="" val="1651821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404142" y="1371600"/>
            <a:ext cx="8229600" cy="4001095"/>
          </a:xfrm>
          <a:prstGeom prst="rect">
            <a:avLst/>
          </a:prstGeom>
          <a:noFill/>
          <a:ln w="9525">
            <a:noFill/>
            <a:miter lim="800000"/>
            <a:headEnd/>
            <a:tailEnd/>
          </a:ln>
        </p:spPr>
        <p:txBody>
          <a:bodyPr>
            <a:spAutoFit/>
          </a:bodyPr>
          <a:lstStyle/>
          <a:p>
            <a:r>
              <a:rPr lang="en-US" b="1" dirty="0"/>
              <a:t>Figurative Language pg. 104</a:t>
            </a:r>
            <a:r>
              <a:rPr lang="en-US" dirty="0"/>
              <a:t>– “This was completely gone and his stomach had caved in to his hunger and the sun had cooked him past burning so he was tanning, and with the smoke from the fire his face was starting to look like leather</a:t>
            </a:r>
            <a:r>
              <a:rPr lang="en-US" dirty="0" smtClean="0"/>
              <a:t>.” </a:t>
            </a:r>
          </a:p>
          <a:p>
            <a:endParaRPr lang="en-US" dirty="0"/>
          </a:p>
          <a:p>
            <a:endParaRPr lang="en-US" dirty="0" smtClean="0"/>
          </a:p>
          <a:p>
            <a:r>
              <a:rPr lang="en-US" dirty="0" smtClean="0"/>
              <a:t>Use </a:t>
            </a:r>
            <a:r>
              <a:rPr lang="en-US" dirty="0"/>
              <a:t>your own figurative language to describe Brian’s new appearance. </a:t>
            </a:r>
          </a:p>
          <a:p>
            <a:r>
              <a:rPr lang="en-US" dirty="0"/>
              <a:t> </a:t>
            </a:r>
          </a:p>
          <a:p>
            <a:r>
              <a:rPr lang="en-US" dirty="0"/>
              <a:t> </a:t>
            </a:r>
          </a:p>
          <a:p>
            <a:r>
              <a:rPr lang="en-US" dirty="0"/>
              <a:t> </a:t>
            </a:r>
          </a:p>
          <a:p>
            <a:r>
              <a:rPr lang="en-US" dirty="0"/>
              <a:t> </a:t>
            </a:r>
          </a:p>
          <a:p>
            <a:r>
              <a:rPr lang="en-US" dirty="0"/>
              <a:t> </a:t>
            </a:r>
            <a:endParaRPr lang="en-US" sz="2800" dirty="0"/>
          </a:p>
          <a:p>
            <a:endParaRPr lang="en-US" sz="2800" dirty="0"/>
          </a:p>
        </p:txBody>
      </p:sp>
      <p:pic>
        <p:nvPicPr>
          <p:cNvPr id="11" name="Picture 12"/>
          <p:cNvPicPr>
            <a:picLocks noChangeAspect="1" noChangeArrowheads="1"/>
          </p:cNvPicPr>
          <p:nvPr/>
        </p:nvPicPr>
        <p:blipFill>
          <a:blip r:embed="rId3" cstate="print"/>
          <a:srcRect/>
          <a:stretch>
            <a:fillRect/>
          </a:stretch>
        </p:blipFill>
        <p:spPr bwMode="auto">
          <a:xfrm>
            <a:off x="457200" y="2590800"/>
            <a:ext cx="1190625" cy="228600"/>
          </a:xfrm>
          <a:prstGeom prst="rect">
            <a:avLst/>
          </a:prstGeom>
          <a:noFill/>
          <a:ln w="9525">
            <a:noFill/>
            <a:miter lim="800000"/>
            <a:headEnd/>
            <a:tailEnd/>
          </a:ln>
        </p:spPr>
      </p:pic>
      <p:pic>
        <p:nvPicPr>
          <p:cNvPr id="13" name="Picture 2" descr="http://t0.gstatic.com/images?q=tbn:ANd9GcTQd87nMTILwOx3y0VlR2yzVQDDC37NDFIaJkT1mKDn2oH1WPVExXAOqIND"/>
          <p:cNvPicPr>
            <a:picLocks noChangeAspect="1" noChangeArrowheads="1"/>
          </p:cNvPicPr>
          <p:nvPr/>
        </p:nvPicPr>
        <p:blipFill>
          <a:blip r:embed="rId4" cstate="print"/>
          <a:srcRect/>
          <a:stretch>
            <a:fillRect/>
          </a:stretch>
        </p:blipFill>
        <p:spPr bwMode="auto">
          <a:xfrm rot="-3400709">
            <a:off x="2865892" y="91281"/>
            <a:ext cx="711200" cy="576263"/>
          </a:xfrm>
          <a:prstGeom prst="rect">
            <a:avLst/>
          </a:prstGeom>
          <a:noFill/>
          <a:ln w="9525">
            <a:noFill/>
            <a:miter lim="800000"/>
            <a:headEnd/>
            <a:tailEnd/>
          </a:ln>
        </p:spPr>
      </p:pic>
      <p:sp>
        <p:nvSpPr>
          <p:cNvPr id="14" name="Title 1"/>
          <p:cNvSpPr txBox="1">
            <a:spLocks/>
          </p:cNvSpPr>
          <p:nvPr/>
        </p:nvSpPr>
        <p:spPr>
          <a:xfrm>
            <a:off x="152400" y="76200"/>
            <a:ext cx="3352800" cy="6318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3200" smtClean="0">
                <a:latin typeface="Impact" pitchFamily="34" charset="0"/>
              </a:rPr>
              <a:t>Chapter 10 and 11</a:t>
            </a:r>
            <a:endParaRPr lang="en-US" sz="3200" dirty="0" smtClean="0">
              <a:latin typeface="Impact" pitchFamily="34" charset="0"/>
            </a:endParaRPr>
          </a:p>
        </p:txBody>
      </p:sp>
      <p:sp>
        <p:nvSpPr>
          <p:cNvPr id="15" name="Subtitle 2"/>
          <p:cNvSpPr txBox="1">
            <a:spLocks/>
          </p:cNvSpPr>
          <p:nvPr/>
        </p:nvSpPr>
        <p:spPr>
          <a:xfrm>
            <a:off x="76200" y="533400"/>
            <a:ext cx="1676400" cy="533400"/>
          </a:xfrm>
          <a:prstGeom prst="rect">
            <a:avLst/>
          </a:prstGeom>
        </p:spPr>
        <p:txBody>
          <a:bodyPr rtlCol="0">
            <a:normAutofit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Arial" pitchFamily="34" charset="0"/>
              <a:buNone/>
              <a:defRPr/>
            </a:pPr>
            <a:r>
              <a:rPr lang="en-US" b="1" smtClean="0"/>
              <a:t>Hatchet</a:t>
            </a:r>
            <a:endParaRPr lang="en-US" b="1" dirty="0"/>
          </a:p>
        </p:txBody>
      </p:sp>
      <p:pic>
        <p:nvPicPr>
          <p:cNvPr id="16" name="Picture 11"/>
          <p:cNvPicPr>
            <a:picLocks noChangeAspect="1" noChangeArrowheads="1"/>
          </p:cNvPicPr>
          <p:nvPr/>
        </p:nvPicPr>
        <p:blipFill>
          <a:blip r:embed="rId5" cstate="print"/>
          <a:srcRect/>
          <a:stretch>
            <a:fillRect/>
          </a:stretch>
        </p:blipFill>
        <p:spPr bwMode="auto">
          <a:xfrm>
            <a:off x="228600" y="914400"/>
            <a:ext cx="1914525" cy="190500"/>
          </a:xfrm>
          <a:prstGeom prst="rect">
            <a:avLst/>
          </a:prstGeom>
          <a:noFill/>
          <a:ln w="9525">
            <a:noFill/>
            <a:miter lim="800000"/>
            <a:headEnd/>
            <a:tailEnd/>
          </a:ln>
        </p:spPr>
      </p:pic>
      <p:pic>
        <p:nvPicPr>
          <p:cNvPr id="4098" name="Picture 2" descr="http://t1.gstatic.com/images?q=tbn:ANd9GcQ2fGy3DrEtgT0OOgQYk4w0IORLm40QlK8NW8uk2nvmfNAUMQ10PA:image.shutterstock.com/display_pic_with_logo/146989/146989,1275833781,6/stock-vector-angry-hungry-person-54620476.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0962" y="3880719"/>
            <a:ext cx="3140530" cy="2951015"/>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t0.gstatic.com/images?q=tbn:ANd9GcQrlt1EJ04l3h9y-msr7OOFyu0Ja2Haq074Kob56T1XkNXSdV7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02009" y="4088828"/>
            <a:ext cx="3274991" cy="2789809"/>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http://t1.gstatic.com/images?q=tbn:ANd9GcQY8WkODh86al3kS9--fIYasof-1vHUdmu1flbSBU7XQiDc0UiLaw:img.ehowcdn.com/article-new/ehow/images/a08/02/vo/there-different-types-dirt-800x800.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086601" y="3752489"/>
            <a:ext cx="2057400" cy="3105511"/>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3306742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457200" y="1520825"/>
            <a:ext cx="8229600" cy="4001095"/>
          </a:xfrm>
          <a:prstGeom prst="rect">
            <a:avLst/>
          </a:prstGeom>
          <a:noFill/>
          <a:ln w="9525">
            <a:noFill/>
            <a:miter lim="800000"/>
            <a:headEnd/>
            <a:tailEnd/>
          </a:ln>
        </p:spPr>
        <p:txBody>
          <a:bodyPr>
            <a:spAutoFit/>
          </a:bodyPr>
          <a:lstStyle/>
          <a:p>
            <a:r>
              <a:rPr lang="en-US" b="1" dirty="0"/>
              <a:t>Making an inference</a:t>
            </a:r>
            <a:r>
              <a:rPr lang="en-US" dirty="0"/>
              <a:t>– “More wood, he thought, moaning inwardly.” </a:t>
            </a:r>
            <a:endParaRPr lang="en-US" dirty="0" smtClean="0"/>
          </a:p>
          <a:p>
            <a:endParaRPr lang="en-US" dirty="0"/>
          </a:p>
          <a:p>
            <a:endParaRPr lang="en-US" dirty="0" smtClean="0"/>
          </a:p>
          <a:p>
            <a:endParaRPr lang="en-US" dirty="0"/>
          </a:p>
          <a:p>
            <a:r>
              <a:rPr lang="en-US" dirty="0" smtClean="0"/>
              <a:t>How </a:t>
            </a:r>
            <a:r>
              <a:rPr lang="en-US" dirty="0"/>
              <a:t>do you think Brian feels about his new task of creating a signal fire and why do you think he feels this way?  </a:t>
            </a:r>
          </a:p>
          <a:p>
            <a:r>
              <a:rPr lang="en-US" dirty="0"/>
              <a:t> </a:t>
            </a:r>
          </a:p>
          <a:p>
            <a:endParaRPr lang="en-US" dirty="0"/>
          </a:p>
          <a:p>
            <a:endParaRPr lang="en-US" dirty="0"/>
          </a:p>
          <a:p>
            <a:r>
              <a:rPr lang="en-US" dirty="0"/>
              <a:t> </a:t>
            </a:r>
          </a:p>
          <a:p>
            <a:r>
              <a:rPr lang="en-US" dirty="0"/>
              <a:t> </a:t>
            </a:r>
          </a:p>
          <a:p>
            <a:r>
              <a:rPr lang="en-US" dirty="0"/>
              <a:t> </a:t>
            </a:r>
            <a:endParaRPr lang="en-US" sz="2800" dirty="0"/>
          </a:p>
          <a:p>
            <a:endParaRPr lang="en-US" sz="2800" dirty="0"/>
          </a:p>
        </p:txBody>
      </p:sp>
      <p:pic>
        <p:nvPicPr>
          <p:cNvPr id="11" name="Picture 12"/>
          <p:cNvPicPr>
            <a:picLocks noChangeAspect="1" noChangeArrowheads="1"/>
          </p:cNvPicPr>
          <p:nvPr/>
        </p:nvPicPr>
        <p:blipFill>
          <a:blip r:embed="rId3" cstate="print"/>
          <a:srcRect/>
          <a:stretch>
            <a:fillRect/>
          </a:stretch>
        </p:blipFill>
        <p:spPr bwMode="auto">
          <a:xfrm>
            <a:off x="457200" y="1905000"/>
            <a:ext cx="1190625" cy="228600"/>
          </a:xfrm>
          <a:prstGeom prst="rect">
            <a:avLst/>
          </a:prstGeom>
          <a:noFill/>
          <a:ln w="9525">
            <a:noFill/>
            <a:miter lim="800000"/>
            <a:headEnd/>
            <a:tailEnd/>
          </a:ln>
        </p:spPr>
      </p:pic>
      <p:pic>
        <p:nvPicPr>
          <p:cNvPr id="13" name="Picture 2" descr="http://t0.gstatic.com/images?q=tbn:ANd9GcTQd87nMTILwOx3y0VlR2yzVQDDC37NDFIaJkT1mKDn2oH1WPVExXAOqIND"/>
          <p:cNvPicPr>
            <a:picLocks noChangeAspect="1" noChangeArrowheads="1"/>
          </p:cNvPicPr>
          <p:nvPr/>
        </p:nvPicPr>
        <p:blipFill>
          <a:blip r:embed="rId4" cstate="print"/>
          <a:srcRect/>
          <a:stretch>
            <a:fillRect/>
          </a:stretch>
        </p:blipFill>
        <p:spPr bwMode="auto">
          <a:xfrm rot="-3400709">
            <a:off x="2865892" y="91281"/>
            <a:ext cx="711200" cy="576263"/>
          </a:xfrm>
          <a:prstGeom prst="rect">
            <a:avLst/>
          </a:prstGeom>
          <a:noFill/>
          <a:ln w="9525">
            <a:noFill/>
            <a:miter lim="800000"/>
            <a:headEnd/>
            <a:tailEnd/>
          </a:ln>
        </p:spPr>
      </p:pic>
      <p:sp>
        <p:nvSpPr>
          <p:cNvPr id="14" name="Title 1"/>
          <p:cNvSpPr txBox="1">
            <a:spLocks/>
          </p:cNvSpPr>
          <p:nvPr/>
        </p:nvSpPr>
        <p:spPr>
          <a:xfrm>
            <a:off x="152400" y="76200"/>
            <a:ext cx="3352800" cy="6318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3200" smtClean="0">
                <a:latin typeface="Impact" pitchFamily="34" charset="0"/>
              </a:rPr>
              <a:t>Chapter 10 and 11</a:t>
            </a:r>
            <a:endParaRPr lang="en-US" sz="3200" dirty="0" smtClean="0">
              <a:latin typeface="Impact" pitchFamily="34" charset="0"/>
            </a:endParaRPr>
          </a:p>
        </p:txBody>
      </p:sp>
      <p:sp>
        <p:nvSpPr>
          <p:cNvPr id="15" name="Subtitle 2"/>
          <p:cNvSpPr txBox="1">
            <a:spLocks/>
          </p:cNvSpPr>
          <p:nvPr/>
        </p:nvSpPr>
        <p:spPr>
          <a:xfrm>
            <a:off x="76200" y="533400"/>
            <a:ext cx="1676400" cy="533400"/>
          </a:xfrm>
          <a:prstGeom prst="rect">
            <a:avLst/>
          </a:prstGeom>
        </p:spPr>
        <p:txBody>
          <a:bodyPr rtlCol="0">
            <a:normAutofit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Arial" pitchFamily="34" charset="0"/>
              <a:buNone/>
              <a:defRPr/>
            </a:pPr>
            <a:r>
              <a:rPr lang="en-US" b="1" smtClean="0"/>
              <a:t>Hatchet</a:t>
            </a:r>
            <a:endParaRPr lang="en-US" b="1" dirty="0"/>
          </a:p>
        </p:txBody>
      </p:sp>
      <p:pic>
        <p:nvPicPr>
          <p:cNvPr id="16" name="Picture 11"/>
          <p:cNvPicPr>
            <a:picLocks noChangeAspect="1" noChangeArrowheads="1"/>
          </p:cNvPicPr>
          <p:nvPr/>
        </p:nvPicPr>
        <p:blipFill>
          <a:blip r:embed="rId5" cstate="print"/>
          <a:srcRect/>
          <a:stretch>
            <a:fillRect/>
          </a:stretch>
        </p:blipFill>
        <p:spPr bwMode="auto">
          <a:xfrm>
            <a:off x="228600" y="914400"/>
            <a:ext cx="1914525" cy="190500"/>
          </a:xfrm>
          <a:prstGeom prst="rect">
            <a:avLst/>
          </a:prstGeom>
          <a:noFill/>
          <a:ln w="9525">
            <a:noFill/>
            <a:miter lim="800000"/>
            <a:headEnd/>
            <a:tailEnd/>
          </a:ln>
        </p:spPr>
      </p:pic>
      <p:pic>
        <p:nvPicPr>
          <p:cNvPr id="5122" name="Picture 2" descr="http://t2.gstatic.com/images?q=tbn:ANd9GcSnmyfcHa85_dTS2R7EfSPeFqyxkRjgn1jOz1gtg3Q1bXHhjtUTVw"/>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38601" y="3353923"/>
            <a:ext cx="5105400" cy="350407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8458401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fa9bc242-a438-454f-8489-9aac23760ca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295</Words>
  <Application>Microsoft Office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Hatche</vt:lpstr>
      <vt:lpstr>Chapter 10 and 11</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dc:title>
  <dc:creator>Owner</dc:creator>
  <cp:lastModifiedBy>Pam</cp:lastModifiedBy>
  <cp:revision>52</cp:revision>
  <dcterms:created xsi:type="dcterms:W3CDTF">2012-10-17T00:19:50Z</dcterms:created>
  <dcterms:modified xsi:type="dcterms:W3CDTF">2013-10-26T20:34:28Z</dcterms:modified>
</cp:coreProperties>
</file>